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5" roundtripDataSignature="AMtx7mgjVU7AkUGlRJQ/zQfgzlzE3LZDf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customschemas.google.com/relationships/presentationmetadata" Target="metadata"/><Relationship Id="rId14" Type="http://schemas.openxmlformats.org/officeDocument/2006/relationships/slide" Target="slides/slide10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74c9eae417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174c9eae417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5d3bc83671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5d3bc8367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投影片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0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直排文字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9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直排標題及文字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0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內容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章節標題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兩個內容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較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只有標題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輔助字幕的內容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7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輔助字幕的圖片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hyperlink" Target="about:blank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7002" y="2022630"/>
            <a:ext cx="10005134" cy="4518448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/>
        </p:nvSpPr>
        <p:spPr>
          <a:xfrm>
            <a:off x="221201" y="316921"/>
            <a:ext cx="7884112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zh-TW" sz="4000" u="sng" cap="none" strike="noStrik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銘傳國小新網站公告操作手冊  </a:t>
            </a:r>
            <a:r>
              <a:rPr b="1" i="1" lang="zh-TW" sz="2000" u="sng" cap="none" strike="noStrik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2022.10</a:t>
            </a:r>
            <a:endParaRPr b="1" i="1" sz="1800" u="sng" cap="none" strike="noStrike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630314" y="1349123"/>
            <a:ext cx="1000513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3200" u="none" cap="none" strike="noStrike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1.進入銘傳新站(https://www.mhps.tp.edu.tw/)</a:t>
            </a:r>
            <a:endParaRPr sz="3200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7" name="Google Shape;87;p1"/>
          <p:cNvSpPr/>
          <p:nvPr/>
        </p:nvSpPr>
        <p:spPr>
          <a:xfrm>
            <a:off x="8478174" y="3598261"/>
            <a:ext cx="745724" cy="452761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8202964" y="4051022"/>
            <a:ext cx="408373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※從此處可回銘傳舊站</a:t>
            </a:r>
            <a:endParaRPr b="1" sz="2400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74c9eae417_1_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zh-TW" sz="4000" u="sng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銘傳國小新網站公告操作手冊  </a:t>
            </a:r>
            <a:r>
              <a:rPr b="1" i="1" lang="zh-TW" sz="2000" u="sng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2022.10</a:t>
            </a:r>
            <a:endParaRPr/>
          </a:p>
        </p:txBody>
      </p:sp>
      <p:sp>
        <p:nvSpPr>
          <p:cNvPr id="201" name="Google Shape;201;g174c9eae417_1_0"/>
          <p:cNvSpPr/>
          <p:nvPr/>
        </p:nvSpPr>
        <p:spPr>
          <a:xfrm>
            <a:off x="8815875" y="152400"/>
            <a:ext cx="3376134" cy="2167074"/>
          </a:xfrm>
          <a:prstGeom prst="irregularSeal1">
            <a:avLst/>
          </a:prstGeom>
          <a:solidFill>
            <a:srgbClr val="FFFF00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7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非常重要!!!</a:t>
            </a:r>
            <a:endParaRPr sz="2700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02" name="Google Shape;202;g174c9eae417_1_0"/>
          <p:cNvSpPr txBox="1"/>
          <p:nvPr>
            <p:ph idx="1" type="body"/>
          </p:nvPr>
        </p:nvSpPr>
        <p:spPr>
          <a:xfrm>
            <a:off x="167200" y="1618975"/>
            <a:ext cx="9157800" cy="3571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zh-TW" sz="3200">
                <a:latin typeface="Microsoft JhengHei"/>
                <a:ea typeface="Microsoft JhengHei"/>
                <a:cs typeface="Microsoft JhengHei"/>
                <a:sym typeface="Microsoft JhengHei"/>
              </a:rPr>
              <a:t>上傳的附件，</a:t>
            </a:r>
            <a:endParaRPr sz="32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zh-TW" sz="3200">
                <a:latin typeface="Microsoft JhengHei"/>
                <a:ea typeface="Microsoft JhengHei"/>
                <a:cs typeface="Microsoft JhengHei"/>
                <a:sym typeface="Microsoft JhengHei"/>
              </a:rPr>
              <a:t>可以【單獨】使用 PDF、ODT、ODF。</a:t>
            </a:r>
            <a:endParaRPr sz="32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zh-TW" sz="3200">
                <a:latin typeface="Microsoft JhengHei"/>
                <a:ea typeface="Microsoft JhengHei"/>
                <a:cs typeface="Microsoft JhengHei"/>
                <a:sym typeface="Microsoft JhengHei"/>
              </a:rPr>
              <a:t>但如果有上傳 </a:t>
            </a: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doc, docx</a:t>
            </a:r>
            <a:r>
              <a:rPr lang="zh-TW" sz="3200">
                <a:latin typeface="Microsoft JhengHei"/>
                <a:ea typeface="Microsoft JhengHei"/>
                <a:cs typeface="Microsoft JhengHei"/>
                <a:sym typeface="Microsoft JhengHei"/>
              </a:rPr>
              <a:t> 	則一定要有 odt；</a:t>
            </a:r>
            <a:endParaRPr sz="32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zh-TW" sz="3200">
                <a:latin typeface="Microsoft JhengHei"/>
                <a:ea typeface="Microsoft JhengHei"/>
                <a:cs typeface="Microsoft JhengHei"/>
                <a:sym typeface="Microsoft JhengHei"/>
              </a:rPr>
              <a:t>有</a:t>
            </a:r>
            <a:r>
              <a:rPr lang="zh-TW" sz="3200">
                <a:latin typeface="Microsoft JhengHei"/>
                <a:ea typeface="Microsoft JhengHei"/>
                <a:cs typeface="Microsoft JhengHei"/>
                <a:sym typeface="Microsoft JhengHei"/>
              </a:rPr>
              <a:t>上傳</a:t>
            </a:r>
            <a:r>
              <a:rPr lang="zh-TW" sz="3200">
                <a:latin typeface="Microsoft JhengHei"/>
                <a:ea typeface="Microsoft JhengHei"/>
                <a:cs typeface="Microsoft JhengHei"/>
                <a:sym typeface="Microsoft JhengHei"/>
              </a:rPr>
              <a:t> xls, xlsx 				則一定要有 ods;</a:t>
            </a:r>
            <a:endParaRPr sz="32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zh-TW" sz="3200">
                <a:latin typeface="Microsoft JhengHei"/>
                <a:ea typeface="Microsoft JhengHei"/>
                <a:cs typeface="Microsoft JhengHei"/>
                <a:sym typeface="Microsoft JhengHei"/>
              </a:rPr>
              <a:t>有</a:t>
            </a:r>
            <a:r>
              <a:rPr lang="zh-TW" sz="3200">
                <a:latin typeface="Microsoft JhengHei"/>
                <a:ea typeface="Microsoft JhengHei"/>
                <a:cs typeface="Microsoft JhengHei"/>
                <a:sym typeface="Microsoft JhengHei"/>
              </a:rPr>
              <a:t>上傳</a:t>
            </a:r>
            <a:r>
              <a:rPr lang="zh-TW" sz="3200">
                <a:latin typeface="Microsoft JhengHei"/>
                <a:ea typeface="Microsoft JhengHei"/>
                <a:cs typeface="Microsoft JhengHei"/>
                <a:sym typeface="Microsoft JhengHei"/>
              </a:rPr>
              <a:t> ppt, pptx 				則一定要有 odp</a:t>
            </a:r>
            <a:endParaRPr sz="32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203" name="Google Shape;203;g174c9eae417_1_0"/>
          <p:cNvPicPr preferRelativeResize="0"/>
          <p:nvPr/>
        </p:nvPicPr>
        <p:blipFill rotWithShape="1">
          <a:blip r:embed="rId3">
            <a:alphaModFix/>
          </a:blip>
          <a:srcRect b="14427" l="0" r="38412" t="0"/>
          <a:stretch/>
        </p:blipFill>
        <p:spPr>
          <a:xfrm>
            <a:off x="8841238" y="2392850"/>
            <a:ext cx="3325399" cy="44651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19813" y="1983008"/>
            <a:ext cx="9315635" cy="464244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"/>
          <p:cNvSpPr txBox="1"/>
          <p:nvPr/>
        </p:nvSpPr>
        <p:spPr>
          <a:xfrm>
            <a:off x="221201" y="316921"/>
            <a:ext cx="7884112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zh-TW" sz="4000" u="sng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銘傳國小新網站公告操作手冊  </a:t>
            </a:r>
            <a:r>
              <a:rPr b="1" i="1" lang="zh-TW" sz="2000" u="sng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2022.10</a:t>
            </a:r>
            <a:endParaRPr b="1" i="1" sz="1800" u="sng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5" name="Google Shape;95;p2"/>
          <p:cNvSpPr txBox="1"/>
          <p:nvPr/>
        </p:nvSpPr>
        <p:spPr>
          <a:xfrm>
            <a:off x="630314" y="1349123"/>
            <a:ext cx="1000513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2.進入後台公告頁面(行政→各處室網頁公告)</a:t>
            </a:r>
            <a:endParaRPr sz="3200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6" name="Google Shape;96;p2"/>
          <p:cNvSpPr/>
          <p:nvPr/>
        </p:nvSpPr>
        <p:spPr>
          <a:xfrm>
            <a:off x="6146303" y="5637320"/>
            <a:ext cx="1645328" cy="310720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2"/>
          <p:cNvSpPr txBox="1"/>
          <p:nvPr/>
        </p:nvSpPr>
        <p:spPr>
          <a:xfrm>
            <a:off x="7403970" y="4167106"/>
            <a:ext cx="3542193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0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※點此進入公告後台，</a:t>
            </a:r>
            <a:endParaRPr b="1" sz="2000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0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需行政人員帳密</a:t>
            </a:r>
            <a:endParaRPr b="1" sz="2000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98" name="Google Shape;98;p2"/>
          <p:cNvCxnSpPr/>
          <p:nvPr/>
        </p:nvCxnSpPr>
        <p:spPr>
          <a:xfrm flipH="1" rot="10800000">
            <a:off x="7791631" y="4674376"/>
            <a:ext cx="204186" cy="834501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23562" y="1230469"/>
            <a:ext cx="4481751" cy="531061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3"/>
          <p:cNvSpPr txBox="1"/>
          <p:nvPr/>
        </p:nvSpPr>
        <p:spPr>
          <a:xfrm>
            <a:off x="221201" y="316921"/>
            <a:ext cx="7884112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zh-TW" sz="4000" u="sng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銘傳國小新網站公告操作手冊  </a:t>
            </a:r>
            <a:r>
              <a:rPr b="1" i="1" lang="zh-TW" sz="2000" u="sng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2022.10</a:t>
            </a:r>
            <a:endParaRPr b="1" i="1" sz="1800" u="sng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5" name="Google Shape;105;p3"/>
          <p:cNvSpPr txBox="1"/>
          <p:nvPr/>
        </p:nvSpPr>
        <p:spPr>
          <a:xfrm>
            <a:off x="630314" y="1116378"/>
            <a:ext cx="1000513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3.登入後台頁面</a:t>
            </a:r>
            <a:endParaRPr sz="3200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6" name="Google Shape;106;p3"/>
          <p:cNvSpPr/>
          <p:nvPr/>
        </p:nvSpPr>
        <p:spPr>
          <a:xfrm>
            <a:off x="4261281" y="4936266"/>
            <a:ext cx="1100831" cy="248293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3"/>
          <p:cNvSpPr txBox="1"/>
          <p:nvPr/>
        </p:nvSpPr>
        <p:spPr>
          <a:xfrm>
            <a:off x="7770197" y="4276618"/>
            <a:ext cx="4401842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8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帳號：銘傳gmail帳號</a:t>
            </a:r>
            <a:endParaRPr b="1" sz="2800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8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b="1" lang="zh-TW" sz="2800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不須加上@mhps.tp.eu.tw</a:t>
            </a:r>
            <a:r>
              <a:rPr b="1" lang="zh-TW" sz="28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8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密碼(預設)：Mhps1234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4940803" y="5184559"/>
            <a:ext cx="207255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※密碼首字大寫</a:t>
            </a:r>
            <a:endParaRPr b="1" sz="20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9" name="Google Shape;109;p3"/>
          <p:cNvSpPr/>
          <p:nvPr/>
        </p:nvSpPr>
        <p:spPr>
          <a:xfrm>
            <a:off x="7770197" y="4342941"/>
            <a:ext cx="4330067" cy="1398681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5d3bc83671_0_0"/>
          <p:cNvSpPr txBox="1"/>
          <p:nvPr>
            <p:ph type="title"/>
          </p:nvPr>
        </p:nvSpPr>
        <p:spPr>
          <a:xfrm>
            <a:off x="6520838" y="143650"/>
            <a:ext cx="5437200" cy="1483800"/>
          </a:xfrm>
          <a:prstGeom prst="rect">
            <a:avLst/>
          </a:prstGeom>
          <a:solidFill>
            <a:srgbClr val="FFF2CC"/>
          </a:solidFill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111">
                <a:latin typeface="Microsoft JhengHei"/>
                <a:ea typeface="Microsoft JhengHei"/>
                <a:cs typeface="Microsoft JhengHei"/>
                <a:sym typeface="Microsoft JhengHei"/>
              </a:rPr>
              <a:t>第一次登入後請立即變更密碼</a:t>
            </a:r>
            <a:endParaRPr sz="3111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111">
                <a:latin typeface="Microsoft JhengHei"/>
                <a:ea typeface="Microsoft JhengHei"/>
                <a:cs typeface="Microsoft JhengHei"/>
                <a:sym typeface="Microsoft JhengHei"/>
              </a:rPr>
              <a:t>包含【英大小寫+數字】</a:t>
            </a:r>
            <a:endParaRPr sz="3111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111">
                <a:latin typeface="Microsoft JhengHei"/>
                <a:ea typeface="Microsoft JhengHei"/>
                <a:cs typeface="Microsoft JhengHei"/>
                <a:sym typeface="Microsoft JhengHei"/>
              </a:rPr>
              <a:t>8碼以上</a:t>
            </a:r>
            <a:endParaRPr sz="3111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15" name="Google Shape;115;g15d3bc83671_0_0"/>
          <p:cNvSpPr txBox="1"/>
          <p:nvPr>
            <p:ph idx="1" type="body"/>
          </p:nvPr>
        </p:nvSpPr>
        <p:spPr>
          <a:xfrm>
            <a:off x="838200" y="1825625"/>
            <a:ext cx="31719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6" name="Google Shape;116;g15d3bc83671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150" y="266700"/>
            <a:ext cx="5753100" cy="63246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17" name="Google Shape;117;g15d3bc83671_0_0"/>
          <p:cNvSpPr/>
          <p:nvPr/>
        </p:nvSpPr>
        <p:spPr>
          <a:xfrm>
            <a:off x="4780275" y="435900"/>
            <a:ext cx="683100" cy="683100"/>
          </a:xfrm>
          <a:prstGeom prst="ellipse">
            <a:avLst/>
          </a:prstGeom>
          <a:solidFill>
            <a:srgbClr val="FFFF00"/>
          </a:solidFill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600">
                <a:solidFill>
                  <a:srgbClr val="FF0000"/>
                </a:solidFill>
              </a:rPr>
              <a:t>1</a:t>
            </a:r>
            <a:endParaRPr b="1" sz="3600">
              <a:solidFill>
                <a:srgbClr val="FF0000"/>
              </a:solidFill>
            </a:endParaRPr>
          </a:p>
        </p:txBody>
      </p:sp>
      <p:sp>
        <p:nvSpPr>
          <p:cNvPr id="118" name="Google Shape;118;g15d3bc83671_0_0"/>
          <p:cNvSpPr/>
          <p:nvPr/>
        </p:nvSpPr>
        <p:spPr>
          <a:xfrm>
            <a:off x="370325" y="1692525"/>
            <a:ext cx="683100" cy="683100"/>
          </a:xfrm>
          <a:prstGeom prst="ellipse">
            <a:avLst/>
          </a:prstGeom>
          <a:solidFill>
            <a:srgbClr val="FFFF00"/>
          </a:solidFill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600">
                <a:solidFill>
                  <a:srgbClr val="FF0000"/>
                </a:solidFill>
              </a:rPr>
              <a:t>2</a:t>
            </a:r>
            <a:endParaRPr b="1" sz="3600">
              <a:solidFill>
                <a:srgbClr val="FF0000"/>
              </a:solidFill>
            </a:endParaRPr>
          </a:p>
        </p:txBody>
      </p:sp>
      <p:pic>
        <p:nvPicPr>
          <p:cNvPr id="119" name="Google Shape;119;g15d3bc83671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22475" y="1692525"/>
            <a:ext cx="5233931" cy="4960801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0" name="Google Shape;120;g15d3bc83671_0_0"/>
          <p:cNvSpPr/>
          <p:nvPr/>
        </p:nvSpPr>
        <p:spPr>
          <a:xfrm>
            <a:off x="8034575" y="4968825"/>
            <a:ext cx="683100" cy="683100"/>
          </a:xfrm>
          <a:prstGeom prst="ellipse">
            <a:avLst/>
          </a:prstGeom>
          <a:solidFill>
            <a:srgbClr val="FFFF00"/>
          </a:solidFill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600">
                <a:solidFill>
                  <a:srgbClr val="FF0000"/>
                </a:solidFill>
              </a:rPr>
              <a:t>3</a:t>
            </a:r>
            <a:endParaRPr b="1" sz="36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0516" y="2060290"/>
            <a:ext cx="10955045" cy="4858417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4"/>
          <p:cNvSpPr txBox="1"/>
          <p:nvPr/>
        </p:nvSpPr>
        <p:spPr>
          <a:xfrm>
            <a:off x="221201" y="316921"/>
            <a:ext cx="7884112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zh-TW" sz="4000" u="sng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銘傳國小新網站公告操作手冊  </a:t>
            </a:r>
            <a:r>
              <a:rPr b="1" i="1" lang="zh-TW" sz="2000" u="sng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2022.10</a:t>
            </a:r>
            <a:endParaRPr b="1" i="1" sz="1800" u="sng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7" name="Google Shape;127;p4"/>
          <p:cNvSpPr txBox="1"/>
          <p:nvPr/>
        </p:nvSpPr>
        <p:spPr>
          <a:xfrm>
            <a:off x="630314" y="1269507"/>
            <a:ext cx="1000513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4.建立公告</a:t>
            </a:r>
            <a:endParaRPr sz="3200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8" name="Google Shape;128;p4"/>
          <p:cNvSpPr txBox="1"/>
          <p:nvPr/>
        </p:nvSpPr>
        <p:spPr>
          <a:xfrm>
            <a:off x="7093255" y="3638991"/>
            <a:ext cx="354219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0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※點此開始建立公告</a:t>
            </a:r>
            <a:endParaRPr b="1" sz="2000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29" name="Google Shape;129;p4"/>
          <p:cNvCxnSpPr/>
          <p:nvPr/>
        </p:nvCxnSpPr>
        <p:spPr>
          <a:xfrm rot="10800000">
            <a:off x="10129421" y="3992934"/>
            <a:ext cx="221928" cy="250939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30" name="Google Shape;130;p4"/>
          <p:cNvSpPr/>
          <p:nvPr/>
        </p:nvSpPr>
        <p:spPr>
          <a:xfrm>
            <a:off x="10240385" y="4346877"/>
            <a:ext cx="639192" cy="443883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4"/>
          <p:cNvSpPr/>
          <p:nvPr/>
        </p:nvSpPr>
        <p:spPr>
          <a:xfrm>
            <a:off x="330710" y="5098537"/>
            <a:ext cx="10955045" cy="1227152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4"/>
          <p:cNvSpPr txBox="1"/>
          <p:nvPr/>
        </p:nvSpPr>
        <p:spPr>
          <a:xfrm>
            <a:off x="119883" y="6325689"/>
            <a:ext cx="354219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0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※目前已經建立的公告</a:t>
            </a:r>
            <a:endParaRPr b="1" sz="2000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6593" y="2367148"/>
            <a:ext cx="11318814" cy="3937137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5"/>
          <p:cNvSpPr txBox="1"/>
          <p:nvPr/>
        </p:nvSpPr>
        <p:spPr>
          <a:xfrm>
            <a:off x="221201" y="316921"/>
            <a:ext cx="7884112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zh-TW" sz="4000" u="sng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銘傳國小新網站公告操作手冊  </a:t>
            </a:r>
            <a:r>
              <a:rPr b="1" i="1" lang="zh-TW" sz="2000" u="sng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2022.10</a:t>
            </a:r>
            <a:endParaRPr b="1" i="1" sz="1800" u="sng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9" name="Google Shape;139;p5"/>
          <p:cNvSpPr txBox="1"/>
          <p:nvPr/>
        </p:nvSpPr>
        <p:spPr>
          <a:xfrm>
            <a:off x="630314" y="1205626"/>
            <a:ext cx="1000513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5.設定公告</a:t>
            </a:r>
            <a:endParaRPr sz="3200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40" name="Google Shape;140;p5"/>
          <p:cNvCxnSpPr/>
          <p:nvPr/>
        </p:nvCxnSpPr>
        <p:spPr>
          <a:xfrm flipH="1">
            <a:off x="798424" y="2684475"/>
            <a:ext cx="486448" cy="507967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41" name="Google Shape;141;p5"/>
          <p:cNvSpPr txBox="1"/>
          <p:nvPr/>
        </p:nvSpPr>
        <p:spPr>
          <a:xfrm>
            <a:off x="1284872" y="2538348"/>
            <a:ext cx="156687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0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a.設定標題</a:t>
            </a:r>
            <a:endParaRPr b="1" sz="2000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2" name="Google Shape;142;p5"/>
          <p:cNvSpPr txBox="1"/>
          <p:nvPr/>
        </p:nvSpPr>
        <p:spPr>
          <a:xfrm>
            <a:off x="8001014" y="2558753"/>
            <a:ext cx="306943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0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b.設定發布單位與發佈者</a:t>
            </a:r>
            <a:endParaRPr b="1" sz="2000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43" name="Google Shape;143;p5"/>
          <p:cNvCxnSpPr/>
          <p:nvPr/>
        </p:nvCxnSpPr>
        <p:spPr>
          <a:xfrm flipH="1">
            <a:off x="10282165" y="5548544"/>
            <a:ext cx="353283" cy="157758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44" name="Google Shape;144;p5"/>
          <p:cNvCxnSpPr/>
          <p:nvPr/>
        </p:nvCxnSpPr>
        <p:spPr>
          <a:xfrm rot="10800000">
            <a:off x="1851588" y="3840732"/>
            <a:ext cx="634159" cy="0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45" name="Google Shape;145;p5"/>
          <p:cNvSpPr txBox="1"/>
          <p:nvPr/>
        </p:nvSpPr>
        <p:spPr>
          <a:xfrm>
            <a:off x="9786907" y="5452319"/>
            <a:ext cx="306943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0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d.添加附件</a:t>
            </a:r>
            <a:endParaRPr b="1" sz="2000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6" name="Google Shape;146;p5"/>
          <p:cNvSpPr txBox="1"/>
          <p:nvPr/>
        </p:nvSpPr>
        <p:spPr>
          <a:xfrm>
            <a:off x="1687121" y="3640677"/>
            <a:ext cx="306943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0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d.設定時間</a:t>
            </a:r>
            <a:endParaRPr b="1" sz="2000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47" name="Google Shape;147;p5"/>
          <p:cNvCxnSpPr/>
          <p:nvPr/>
        </p:nvCxnSpPr>
        <p:spPr>
          <a:xfrm flipH="1">
            <a:off x="7466650" y="2763350"/>
            <a:ext cx="486448" cy="507967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"/>
          <p:cNvSpPr txBox="1"/>
          <p:nvPr/>
        </p:nvSpPr>
        <p:spPr>
          <a:xfrm>
            <a:off x="221201" y="316921"/>
            <a:ext cx="7884112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zh-TW" sz="4000" u="sng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銘傳國小新網站公告操作手冊  </a:t>
            </a:r>
            <a:r>
              <a:rPr b="1" i="1" lang="zh-TW" sz="2000" u="sng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2022.10</a:t>
            </a:r>
            <a:endParaRPr b="1" i="1" sz="1800" u="sng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3" name="Google Shape;153;p6"/>
          <p:cNvSpPr txBox="1"/>
          <p:nvPr/>
        </p:nvSpPr>
        <p:spPr>
          <a:xfrm>
            <a:off x="635936" y="1082605"/>
            <a:ext cx="1000513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6.編輯公告內容與無障礙認證</a:t>
            </a:r>
            <a:endParaRPr sz="3200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4" name="Google Shape;15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8855" y="1790401"/>
            <a:ext cx="11254965" cy="4833122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6"/>
          <p:cNvSpPr/>
          <p:nvPr/>
        </p:nvSpPr>
        <p:spPr>
          <a:xfrm>
            <a:off x="887766" y="1882066"/>
            <a:ext cx="301841" cy="292964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6" name="Google Shape;156;p6"/>
          <p:cNvCxnSpPr/>
          <p:nvPr/>
        </p:nvCxnSpPr>
        <p:spPr>
          <a:xfrm rot="10800000">
            <a:off x="1278383" y="2110334"/>
            <a:ext cx="3444537" cy="129391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57" name="Google Shape;157;p6"/>
          <p:cNvSpPr txBox="1"/>
          <p:nvPr/>
        </p:nvSpPr>
        <p:spPr>
          <a:xfrm>
            <a:off x="4163257" y="2265530"/>
            <a:ext cx="724891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0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c. 無障礙檢測按鈕，在每次公告發布前都須通過</a:t>
            </a:r>
            <a:r>
              <a:rPr b="1" lang="zh-TW" sz="2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無障礙檢測</a:t>
            </a:r>
            <a:endParaRPr b="1" sz="20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8" name="Google Shape;158;p6"/>
          <p:cNvSpPr/>
          <p:nvPr/>
        </p:nvSpPr>
        <p:spPr>
          <a:xfrm>
            <a:off x="221201" y="4811697"/>
            <a:ext cx="2086993" cy="114522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6"/>
          <p:cNvSpPr txBox="1"/>
          <p:nvPr/>
        </p:nvSpPr>
        <p:spPr>
          <a:xfrm>
            <a:off x="538798" y="3254824"/>
            <a:ext cx="470790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0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a.編輯公告內容，可以添加圖檔與文字</a:t>
            </a:r>
            <a:endParaRPr b="1" sz="2000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0" name="Google Shape;160;p6"/>
          <p:cNvSpPr txBox="1"/>
          <p:nvPr/>
        </p:nvSpPr>
        <p:spPr>
          <a:xfrm>
            <a:off x="2417833" y="5573754"/>
            <a:ext cx="217503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0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b.設定發佈位置</a:t>
            </a:r>
            <a:endParaRPr b="1" sz="2000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1" name="Google Shape;161;p6"/>
          <p:cNvSpPr txBox="1"/>
          <p:nvPr/>
        </p:nvSpPr>
        <p:spPr>
          <a:xfrm>
            <a:off x="3951673" y="6356661"/>
            <a:ext cx="724891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0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d. 完成步驟a~c，點此發布公告</a:t>
            </a:r>
            <a:endParaRPr b="1" sz="2000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2" name="Google Shape;162;p6"/>
          <p:cNvSpPr/>
          <p:nvPr/>
        </p:nvSpPr>
        <p:spPr>
          <a:xfrm>
            <a:off x="6320901" y="5956917"/>
            <a:ext cx="683581" cy="488272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6"/>
          <p:cNvSpPr txBox="1"/>
          <p:nvPr/>
        </p:nvSpPr>
        <p:spPr>
          <a:xfrm>
            <a:off x="4367814" y="2694033"/>
            <a:ext cx="458975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無障礙檢測細節請至本手冊p8查看</a:t>
            </a:r>
            <a:endParaRPr b="1" sz="20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7"/>
          <p:cNvSpPr txBox="1"/>
          <p:nvPr/>
        </p:nvSpPr>
        <p:spPr>
          <a:xfrm>
            <a:off x="221201" y="316921"/>
            <a:ext cx="7884112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zh-TW" sz="4000" u="sng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銘傳國小新網站公告操作手冊  </a:t>
            </a:r>
            <a:r>
              <a:rPr b="1" i="1" lang="zh-TW" sz="2000" u="sng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2022.10</a:t>
            </a:r>
            <a:endParaRPr b="1" i="1" sz="1800" u="sng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9" name="Google Shape;169;p7"/>
          <p:cNvSpPr txBox="1"/>
          <p:nvPr/>
        </p:nvSpPr>
        <p:spPr>
          <a:xfrm>
            <a:off x="635936" y="1082605"/>
            <a:ext cx="1000513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7.完成公告發布，新公告將在新網站呈現</a:t>
            </a:r>
            <a:endParaRPr sz="3200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0" name="Google Shape;17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69828" y="1696106"/>
            <a:ext cx="8729552" cy="4673068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7"/>
          <p:cNvSpPr txBox="1"/>
          <p:nvPr/>
        </p:nvSpPr>
        <p:spPr>
          <a:xfrm>
            <a:off x="2269944" y="5277868"/>
            <a:ext cx="217776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0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※完成公告發布</a:t>
            </a:r>
            <a:endParaRPr b="1" sz="2000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2" name="Google Shape;172;p7"/>
          <p:cNvSpPr/>
          <p:nvPr/>
        </p:nvSpPr>
        <p:spPr>
          <a:xfrm>
            <a:off x="1571348" y="4485036"/>
            <a:ext cx="8300621" cy="676858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8"/>
          <p:cNvSpPr txBox="1"/>
          <p:nvPr/>
        </p:nvSpPr>
        <p:spPr>
          <a:xfrm>
            <a:off x="221201" y="316921"/>
            <a:ext cx="7884112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zh-TW" sz="4000" u="sng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銘傳國小新網站公告操作手冊  </a:t>
            </a:r>
            <a:r>
              <a:rPr b="1" i="1" lang="zh-TW" sz="2000" u="sng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2022.10</a:t>
            </a:r>
            <a:endParaRPr b="1" i="1" sz="1800" u="sng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8" name="Google Shape;178;p8"/>
          <p:cNvSpPr txBox="1"/>
          <p:nvPr/>
        </p:nvSpPr>
        <p:spPr>
          <a:xfrm>
            <a:off x="653692" y="1082605"/>
            <a:ext cx="1000513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8.無障礙檢測細節說明</a:t>
            </a:r>
            <a:endParaRPr sz="3200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9" name="Google Shape;179;p8"/>
          <p:cNvSpPr txBox="1"/>
          <p:nvPr/>
        </p:nvSpPr>
        <p:spPr>
          <a:xfrm>
            <a:off x="1150248" y="1725178"/>
            <a:ext cx="10228853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無障礙檢測規則：</a:t>
            </a:r>
            <a:endParaRPr sz="2800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a.圖檔必須增加文字說明</a:t>
            </a:r>
            <a:endParaRPr sz="2800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0" name="Google Shape;180;p8"/>
          <p:cNvPicPr preferRelativeResize="0"/>
          <p:nvPr/>
        </p:nvPicPr>
        <p:blipFill rotWithShape="1">
          <a:blip r:embed="rId3">
            <a:alphaModFix/>
          </a:blip>
          <a:srcRect b="0" l="0" r="17202" t="0"/>
          <a:stretch/>
        </p:blipFill>
        <p:spPr>
          <a:xfrm>
            <a:off x="309977" y="2737083"/>
            <a:ext cx="10094651" cy="3872909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8"/>
          <p:cNvSpPr txBox="1"/>
          <p:nvPr/>
        </p:nvSpPr>
        <p:spPr>
          <a:xfrm>
            <a:off x="3842326" y="3748988"/>
            <a:ext cx="4867333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Q:以無障礙檢測工具檢測公告</a:t>
            </a:r>
            <a:endParaRPr sz="24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發現圖檔未添加文字說明導致</a:t>
            </a:r>
            <a:endParaRPr sz="24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無障礙檢測未通過</a:t>
            </a:r>
            <a:endParaRPr sz="24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2" name="Google Shape;182;p8"/>
          <p:cNvSpPr txBox="1"/>
          <p:nvPr/>
        </p:nvSpPr>
        <p:spPr>
          <a:xfrm>
            <a:off x="3923559" y="5250021"/>
            <a:ext cx="4867333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A:添加文字說明，點選修正</a:t>
            </a:r>
            <a:endParaRPr sz="24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並再進行一次無障礙檢測</a:t>
            </a:r>
            <a:endParaRPr sz="24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3" name="Google Shape;183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93920" y="5141856"/>
            <a:ext cx="3788103" cy="10569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4" name="Google Shape;184;p8"/>
          <p:cNvCxnSpPr/>
          <p:nvPr/>
        </p:nvCxnSpPr>
        <p:spPr>
          <a:xfrm flipH="1" rot="10800000">
            <a:off x="7623529" y="5811192"/>
            <a:ext cx="481784" cy="152856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85" name="Google Shape;185;p8"/>
          <p:cNvSpPr txBox="1"/>
          <p:nvPr/>
        </p:nvSpPr>
        <p:spPr>
          <a:xfrm>
            <a:off x="8120736" y="5597700"/>
            <a:ext cx="262668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通過檢測，可發佈</a:t>
            </a:r>
            <a:endParaRPr b="1" sz="2400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6" name="Google Shape;186;p8"/>
          <p:cNvSpPr/>
          <p:nvPr/>
        </p:nvSpPr>
        <p:spPr>
          <a:xfrm>
            <a:off x="959525" y="2986100"/>
            <a:ext cx="264000" cy="397500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8"/>
          <p:cNvSpPr txBox="1"/>
          <p:nvPr/>
        </p:nvSpPr>
        <p:spPr>
          <a:xfrm>
            <a:off x="1150250" y="2679275"/>
            <a:ext cx="2511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無障礙檢測按鈕</a:t>
            </a:r>
            <a:endParaRPr sz="24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8" name="Google Shape;188;p8"/>
          <p:cNvSpPr/>
          <p:nvPr/>
        </p:nvSpPr>
        <p:spPr>
          <a:xfrm>
            <a:off x="8505875" y="819025"/>
            <a:ext cx="3376134" cy="2167074"/>
          </a:xfrm>
          <a:prstGeom prst="irregularSeal1">
            <a:avLst/>
          </a:prstGeom>
          <a:solidFill>
            <a:srgbClr val="FFFF00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7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非常重要!!!</a:t>
            </a:r>
            <a:endParaRPr sz="2700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89" name="Google Shape;189;p8"/>
          <p:cNvSpPr/>
          <p:nvPr/>
        </p:nvSpPr>
        <p:spPr>
          <a:xfrm>
            <a:off x="1509750" y="5200250"/>
            <a:ext cx="2506500" cy="3354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90" name="Google Shape;190;p8"/>
          <p:cNvCxnSpPr>
            <a:stCxn id="186" idx="2"/>
            <a:endCxn id="189" idx="0"/>
          </p:cNvCxnSpPr>
          <p:nvPr/>
        </p:nvCxnSpPr>
        <p:spPr>
          <a:xfrm>
            <a:off x="1091525" y="3383600"/>
            <a:ext cx="1671600" cy="18168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91" name="Google Shape;191;p8"/>
          <p:cNvSpPr/>
          <p:nvPr/>
        </p:nvSpPr>
        <p:spPr>
          <a:xfrm>
            <a:off x="513125" y="2664250"/>
            <a:ext cx="397500" cy="397500"/>
          </a:xfrm>
          <a:prstGeom prst="ellipse">
            <a:avLst/>
          </a:prstGeom>
          <a:solidFill>
            <a:srgbClr val="FFFF00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900">
                <a:solidFill>
                  <a:srgbClr val="FF0000"/>
                </a:solidFill>
              </a:rPr>
              <a:t>1</a:t>
            </a:r>
            <a:endParaRPr sz="1900">
              <a:solidFill>
                <a:srgbClr val="FF0000"/>
              </a:solidFill>
            </a:endParaRPr>
          </a:p>
        </p:txBody>
      </p:sp>
      <p:sp>
        <p:nvSpPr>
          <p:cNvPr id="192" name="Google Shape;192;p8"/>
          <p:cNvSpPr/>
          <p:nvPr/>
        </p:nvSpPr>
        <p:spPr>
          <a:xfrm>
            <a:off x="3349525" y="5007275"/>
            <a:ext cx="397500" cy="397500"/>
          </a:xfrm>
          <a:prstGeom prst="ellipse">
            <a:avLst/>
          </a:prstGeom>
          <a:solidFill>
            <a:srgbClr val="FFFF00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900">
                <a:solidFill>
                  <a:srgbClr val="FF0000"/>
                </a:solidFill>
              </a:rPr>
              <a:t>2</a:t>
            </a:r>
            <a:endParaRPr sz="1900">
              <a:solidFill>
                <a:srgbClr val="FF0000"/>
              </a:solidFill>
            </a:endParaRPr>
          </a:p>
        </p:txBody>
      </p:sp>
      <p:grpSp>
        <p:nvGrpSpPr>
          <p:cNvPr id="193" name="Google Shape;193;p8"/>
          <p:cNvGrpSpPr/>
          <p:nvPr/>
        </p:nvGrpSpPr>
        <p:grpSpPr>
          <a:xfrm>
            <a:off x="8709650" y="3351500"/>
            <a:ext cx="3172375" cy="461700"/>
            <a:chOff x="8709650" y="3351500"/>
            <a:chExt cx="3172375" cy="461700"/>
          </a:xfrm>
        </p:grpSpPr>
        <p:sp>
          <p:nvSpPr>
            <p:cNvPr id="194" name="Google Shape;194;p8"/>
            <p:cNvSpPr/>
            <p:nvPr/>
          </p:nvSpPr>
          <p:spPr>
            <a:xfrm>
              <a:off x="8709650" y="3383600"/>
              <a:ext cx="397500" cy="397500"/>
            </a:xfrm>
            <a:prstGeom prst="ellipse">
              <a:avLst/>
            </a:prstGeom>
            <a:solidFill>
              <a:srgbClr val="FFFF00"/>
            </a:solidFill>
            <a:ln cap="flat" cmpd="sng" w="285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900">
                  <a:solidFill>
                    <a:srgbClr val="FF0000"/>
                  </a:solidFill>
                </a:rPr>
                <a:t>2</a:t>
              </a:r>
              <a:endParaRPr sz="1900">
                <a:solidFill>
                  <a:srgbClr val="FF0000"/>
                </a:solidFill>
              </a:endParaRPr>
            </a:p>
          </p:txBody>
        </p:sp>
        <p:sp>
          <p:nvSpPr>
            <p:cNvPr id="195" name="Google Shape;195;p8"/>
            <p:cNvSpPr txBox="1"/>
            <p:nvPr/>
          </p:nvSpPr>
          <p:spPr>
            <a:xfrm>
              <a:off x="9148725" y="3351500"/>
              <a:ext cx="2733300" cy="461700"/>
            </a:xfrm>
            <a:prstGeom prst="rect">
              <a:avLst/>
            </a:prstGeom>
            <a:solidFill>
              <a:srgbClr val="FFFF00"/>
            </a:solidFill>
            <a:ln cap="flat" cmpd="sng" w="285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1800">
                  <a:solidFill>
                    <a:srgbClr val="0000FF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【替代文字】</a:t>
              </a:r>
              <a:r>
                <a:rPr b="1" lang="zh-TW" sz="1800">
                  <a:solidFill>
                    <a:srgbClr val="FF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一定要填！</a:t>
              </a:r>
              <a:endParaRPr b="1" sz="18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2022-10-01T12:58:30Z</dcterms:created>
  <dc:creator>江偉誠</dc:creator>
</cp:coreProperties>
</file>