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0" r:id="rId3"/>
    <p:sldId id="258" r:id="rId4"/>
    <p:sldId id="261" r:id="rId5"/>
    <p:sldId id="259" r:id="rId6"/>
  </p:sldIdLst>
  <p:sldSz cx="17610138" cy="9906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55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p:scale>
          <a:sx n="30" d="100"/>
          <a:sy n="30" d="100"/>
        </p:scale>
        <p:origin x="708" y="756"/>
      </p:cViewPr>
      <p:guideLst>
        <p:guide orient="horz" pos="3120"/>
        <p:guide pos="55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201267" y="1621191"/>
            <a:ext cx="13207604" cy="3448756"/>
          </a:xfrm>
        </p:spPr>
        <p:txBody>
          <a:bodyPr anchor="b"/>
          <a:lstStyle>
            <a:lvl1pPr algn="ctr">
              <a:defRPr sz="8666"/>
            </a:lvl1pPr>
          </a:lstStyle>
          <a:p>
            <a:r>
              <a:rPr lang="zh-TW" altLang="en-US"/>
              <a:t>按一下以編輯母片標題樣式</a:t>
            </a:r>
            <a:endParaRPr lang="en-US" dirty="0"/>
          </a:p>
        </p:txBody>
      </p:sp>
      <p:sp>
        <p:nvSpPr>
          <p:cNvPr id="3" name="Subtitle 2"/>
          <p:cNvSpPr>
            <a:spLocks noGrp="1"/>
          </p:cNvSpPr>
          <p:nvPr>
            <p:ph type="subTitle" idx="1"/>
          </p:nvPr>
        </p:nvSpPr>
        <p:spPr>
          <a:xfrm>
            <a:off x="2201267" y="5202944"/>
            <a:ext cx="13207604"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40341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2714131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02255" y="527403"/>
            <a:ext cx="3797186" cy="8394877"/>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210697" y="527403"/>
            <a:ext cx="11171431" cy="839487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262654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419234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01525" y="2469622"/>
            <a:ext cx="15188744" cy="4120620"/>
          </a:xfrm>
        </p:spPr>
        <p:txBody>
          <a:bodyPr anchor="b"/>
          <a:lstStyle>
            <a:lvl1pPr>
              <a:defRPr sz="8666"/>
            </a:lvl1pPr>
          </a:lstStyle>
          <a:p>
            <a:r>
              <a:rPr lang="zh-TW" altLang="en-US"/>
              <a:t>按一下以編輯母片標題樣式</a:t>
            </a:r>
            <a:endParaRPr lang="en-US" dirty="0"/>
          </a:p>
        </p:txBody>
      </p:sp>
      <p:sp>
        <p:nvSpPr>
          <p:cNvPr id="3" name="Text Placeholder 2"/>
          <p:cNvSpPr>
            <a:spLocks noGrp="1"/>
          </p:cNvSpPr>
          <p:nvPr>
            <p:ph type="body" idx="1"/>
          </p:nvPr>
        </p:nvSpPr>
        <p:spPr>
          <a:xfrm>
            <a:off x="1201525" y="6629225"/>
            <a:ext cx="15188744"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4235867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210697" y="2637014"/>
            <a:ext cx="7484309" cy="628526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8915132" y="2637014"/>
            <a:ext cx="7484309" cy="628526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425943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12991" y="527404"/>
            <a:ext cx="15188744" cy="191470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212991" y="2428347"/>
            <a:ext cx="744991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zh-TW" altLang="en-US"/>
              <a:t>編輯母片文字樣式</a:t>
            </a:r>
          </a:p>
        </p:txBody>
      </p:sp>
      <p:sp>
        <p:nvSpPr>
          <p:cNvPr id="4" name="Content Placeholder 3"/>
          <p:cNvSpPr>
            <a:spLocks noGrp="1"/>
          </p:cNvSpPr>
          <p:nvPr>
            <p:ph sz="half" idx="2"/>
          </p:nvPr>
        </p:nvSpPr>
        <p:spPr>
          <a:xfrm>
            <a:off x="1212991" y="3618442"/>
            <a:ext cx="7449913" cy="532218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8915133" y="2428347"/>
            <a:ext cx="7486602"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zh-TW" altLang="en-US"/>
              <a:t>編輯母片文字樣式</a:t>
            </a:r>
          </a:p>
        </p:txBody>
      </p:sp>
      <p:sp>
        <p:nvSpPr>
          <p:cNvPr id="6" name="Content Placeholder 5"/>
          <p:cNvSpPr>
            <a:spLocks noGrp="1"/>
          </p:cNvSpPr>
          <p:nvPr>
            <p:ph sz="quarter" idx="4"/>
          </p:nvPr>
        </p:nvSpPr>
        <p:spPr>
          <a:xfrm>
            <a:off x="8915133" y="3618442"/>
            <a:ext cx="7486602" cy="532218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1947272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199565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855070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zh-TW" altLang="en-US"/>
              <a:t>按一下以編輯母片標題樣式</a:t>
            </a:r>
            <a:endParaRPr lang="en-US" dirty="0"/>
          </a:p>
        </p:txBody>
      </p:sp>
      <p:sp>
        <p:nvSpPr>
          <p:cNvPr id="3" name="Content Placeholder 2"/>
          <p:cNvSpPr>
            <a:spLocks noGrp="1"/>
          </p:cNvSpPr>
          <p:nvPr>
            <p:ph idx="1"/>
          </p:nvPr>
        </p:nvSpPr>
        <p:spPr>
          <a:xfrm>
            <a:off x="7486603" y="1426281"/>
            <a:ext cx="8915132"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zh-TW" altLang="en-US"/>
              <a:t>編輯母片文字樣式</a:t>
            </a:r>
          </a:p>
        </p:txBody>
      </p:sp>
      <p:sp>
        <p:nvSpPr>
          <p:cNvPr id="5" name="Date Placeholder 4"/>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141733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7486603" y="1426281"/>
            <a:ext cx="8915132" cy="7039681"/>
          </a:xfrm>
        </p:spPr>
        <p:txBody>
          <a:bodyPr anchor="t"/>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r>
              <a:rPr lang="zh-TW" altLang="en-US"/>
              <a:t>按一下圖示以新增圖片</a:t>
            </a:r>
            <a:endParaRPr lang="en-US" dirty="0"/>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zh-TW" altLang="en-US"/>
              <a:t>編輯母片文字樣式</a:t>
            </a:r>
          </a:p>
        </p:txBody>
      </p:sp>
      <p:sp>
        <p:nvSpPr>
          <p:cNvPr id="5" name="Date Placeholder 4"/>
          <p:cNvSpPr>
            <a:spLocks noGrp="1"/>
          </p:cNvSpPr>
          <p:nvPr>
            <p:ph type="dt" sz="half" idx="10"/>
          </p:nvPr>
        </p:nvSpPr>
        <p:spPr/>
        <p:txBody>
          <a:bodyPr/>
          <a:lstStyle/>
          <a:p>
            <a:fld id="{DC951A6B-ED5E-46E0-9E35-236215DDA58C}" type="datetimeFigureOut">
              <a:rPr lang="zh-TW" altLang="en-US" smtClean="0"/>
              <a:t>2023/10/25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58604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0697" y="527404"/>
            <a:ext cx="15188744" cy="191470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210697" y="2637014"/>
            <a:ext cx="15188744" cy="6285266"/>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210697" y="9181395"/>
            <a:ext cx="3962281"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DC951A6B-ED5E-46E0-9E35-236215DDA58C}" type="datetimeFigureOut">
              <a:rPr lang="zh-TW" altLang="en-US" smtClean="0"/>
              <a:t>2023/10/25</a:t>
            </a:fld>
            <a:endParaRPr lang="zh-TW" altLang="en-US"/>
          </a:p>
        </p:txBody>
      </p:sp>
      <p:sp>
        <p:nvSpPr>
          <p:cNvPr id="5" name="Footer Placeholder 4"/>
          <p:cNvSpPr>
            <a:spLocks noGrp="1"/>
          </p:cNvSpPr>
          <p:nvPr>
            <p:ph type="ftr" sz="quarter" idx="3"/>
          </p:nvPr>
        </p:nvSpPr>
        <p:spPr>
          <a:xfrm>
            <a:off x="5833358" y="9181395"/>
            <a:ext cx="5943422"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12437160" y="9181395"/>
            <a:ext cx="3962281"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D825CE94-2F6E-46E8-A3D8-8D6A98C2715B}" type="slidenum">
              <a:rPr lang="zh-TW" altLang="en-US" smtClean="0"/>
              <a:t>‹#›</a:t>
            </a:fld>
            <a:endParaRPr lang="zh-TW" altLang="en-US"/>
          </a:p>
        </p:txBody>
      </p:sp>
    </p:spTree>
    <p:extLst>
      <p:ext uri="{BB962C8B-B14F-4D97-AF65-F5344CB8AC3E}">
        <p14:creationId xmlns:p14="http://schemas.microsoft.com/office/powerpoint/2010/main" val="13236021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18062BB-B61C-4485-BAA7-184F2D5A8FE0}"/>
              </a:ext>
            </a:extLst>
          </p:cNvPr>
          <p:cNvSpPr txBox="1"/>
          <p:nvPr/>
        </p:nvSpPr>
        <p:spPr>
          <a:xfrm>
            <a:off x="794" y="407906"/>
            <a:ext cx="17610138" cy="1040734"/>
          </a:xfrm>
          <a:prstGeom prst="rect">
            <a:avLst/>
          </a:prstGeom>
          <a:noFill/>
        </p:spPr>
        <p:txBody>
          <a:bodyPr wrap="square" rtlCol="0">
            <a:spAutoFit/>
          </a:bodyPr>
          <a:lstStyle/>
          <a:p>
            <a:pPr algn="ctr"/>
            <a:r>
              <a:rPr lang="en-US" altLang="zh-TW" sz="6163" b="1" dirty="0">
                <a:latin typeface="微軟正黑體" panose="020B0604030504040204" pitchFamily="34" charset="-120"/>
                <a:ea typeface="微軟正黑體" panose="020B0604030504040204" pitchFamily="34" charset="-120"/>
              </a:rPr>
              <a:t>112</a:t>
            </a:r>
            <a:r>
              <a:rPr lang="zh-TW" altLang="en-US" sz="6163" b="1" dirty="0">
                <a:latin typeface="微軟正黑體" panose="020B0604030504040204" pitchFamily="34" charset="-120"/>
                <a:ea typeface="微軟正黑體" panose="020B0604030504040204" pitchFamily="34" charset="-120"/>
              </a:rPr>
              <a:t>學年度銘傳國小體表會</a:t>
            </a:r>
            <a:r>
              <a:rPr lang="zh-TW" altLang="en-US" sz="6163" b="1" dirty="0">
                <a:solidFill>
                  <a:srgbClr val="FF0000"/>
                </a:solidFill>
                <a:latin typeface="微軟正黑體" panose="020B0604030504040204" pitchFamily="34" charset="-120"/>
                <a:ea typeface="微軟正黑體" panose="020B0604030504040204" pitchFamily="34" charset="-120"/>
              </a:rPr>
              <a:t>英雄徽章徵稿開催</a:t>
            </a:r>
            <a:r>
              <a:rPr lang="zh-TW" altLang="en-US" sz="6163" b="1" dirty="0">
                <a:latin typeface="微軟正黑體" panose="020B0604030504040204" pitchFamily="34" charset="-120"/>
                <a:ea typeface="微軟正黑體" panose="020B0604030504040204" pitchFamily="34" charset="-120"/>
              </a:rPr>
              <a:t>！</a:t>
            </a:r>
          </a:p>
        </p:txBody>
      </p:sp>
      <p:sp>
        <p:nvSpPr>
          <p:cNvPr id="11" name="文字方塊 10">
            <a:extLst>
              <a:ext uri="{FF2B5EF4-FFF2-40B4-BE49-F238E27FC236}">
                <a16:creationId xmlns:a16="http://schemas.microsoft.com/office/drawing/2014/main" id="{06FC4E5C-2BF7-44C4-A2C8-AC3F582C8E3E}"/>
              </a:ext>
            </a:extLst>
          </p:cNvPr>
          <p:cNvSpPr txBox="1"/>
          <p:nvPr/>
        </p:nvSpPr>
        <p:spPr>
          <a:xfrm>
            <a:off x="13534672" y="4822408"/>
            <a:ext cx="3991781"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加入銘傳國小家長會</a:t>
            </a:r>
            <a:r>
              <a:rPr lang="en-US" altLang="zh-TW" sz="2800" dirty="0">
                <a:latin typeface="微軟正黑體" panose="020B0604030504040204" pitchFamily="34" charset="-120"/>
                <a:ea typeface="微軟正黑體" panose="020B0604030504040204" pitchFamily="34" charset="-120"/>
              </a:rPr>
              <a:t>FB</a:t>
            </a:r>
            <a:r>
              <a:rPr lang="zh-TW" altLang="en-US" sz="2800" dirty="0">
                <a:latin typeface="微軟正黑體" panose="020B0604030504040204" pitchFamily="34" charset="-120"/>
                <a:ea typeface="微軟正黑體" panose="020B0604030504040204" pitchFamily="34" charset="-120"/>
              </a:rPr>
              <a:t>一定要回答入群問題喔！</a:t>
            </a:r>
          </a:p>
        </p:txBody>
      </p:sp>
      <p:pic>
        <p:nvPicPr>
          <p:cNvPr id="9" name="圖片 8">
            <a:extLst>
              <a:ext uri="{FF2B5EF4-FFF2-40B4-BE49-F238E27FC236}">
                <a16:creationId xmlns:a16="http://schemas.microsoft.com/office/drawing/2014/main" id="{C4DA6658-42D5-4233-AB99-066CB49F1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4672" y="5776515"/>
            <a:ext cx="3847106" cy="3847106"/>
          </a:xfrm>
          <a:prstGeom prst="rect">
            <a:avLst/>
          </a:prstGeom>
        </p:spPr>
      </p:pic>
      <p:pic>
        <p:nvPicPr>
          <p:cNvPr id="12" name="圖片 11">
            <a:extLst>
              <a:ext uri="{FF2B5EF4-FFF2-40B4-BE49-F238E27FC236}">
                <a16:creationId xmlns:a16="http://schemas.microsoft.com/office/drawing/2014/main" id="{14E53B72-7D21-4B2A-BC31-0CBEBD730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18" y="1708122"/>
            <a:ext cx="11872598" cy="7915065"/>
          </a:xfrm>
          <a:prstGeom prst="rect">
            <a:avLst/>
          </a:prstGeom>
        </p:spPr>
      </p:pic>
      <p:sp>
        <p:nvSpPr>
          <p:cNvPr id="7" name="文字方塊 6">
            <a:extLst>
              <a:ext uri="{FF2B5EF4-FFF2-40B4-BE49-F238E27FC236}">
                <a16:creationId xmlns:a16="http://schemas.microsoft.com/office/drawing/2014/main" id="{559EBBAF-FE40-4DC1-8D58-EADB6E8DC6BC}"/>
              </a:ext>
            </a:extLst>
          </p:cNvPr>
          <p:cNvSpPr txBox="1"/>
          <p:nvPr/>
        </p:nvSpPr>
        <p:spPr>
          <a:xfrm>
            <a:off x="1893449" y="6342121"/>
            <a:ext cx="10024272" cy="3046988"/>
          </a:xfrm>
          <a:prstGeom prst="rect">
            <a:avLst/>
          </a:prstGeom>
          <a:solidFill>
            <a:schemeClr val="tx1">
              <a:alpha val="60000"/>
            </a:schemeClr>
          </a:solidFill>
        </p:spPr>
        <p:txBody>
          <a:bodyPr wrap="square" rtlCol="0">
            <a:spAutoFit/>
          </a:bodyPr>
          <a:lstStyle/>
          <a:p>
            <a:r>
              <a:rPr lang="zh-TW" altLang="en-US" sz="4800" b="1" dirty="0">
                <a:solidFill>
                  <a:srgbClr val="FFFF00"/>
                </a:solidFill>
                <a:latin typeface="微軟正黑體" panose="020B0604030504040204" pitchFamily="34" charset="-120"/>
                <a:ea typeface="微軟正黑體" panose="020B0604030504040204" pitchFamily="34" charset="-120"/>
              </a:rPr>
              <a:t>目的</a:t>
            </a:r>
            <a:r>
              <a:rPr lang="zh-TW" altLang="en-US" sz="4800" dirty="0">
                <a:solidFill>
                  <a:srgbClr val="FFFF00"/>
                </a:solidFill>
                <a:latin typeface="微軟正黑體" panose="020B0604030504040204" pitchFamily="34" charset="-120"/>
                <a:ea typeface="微軟正黑體" panose="020B0604030504040204" pitchFamily="34" charset="-120"/>
              </a:rPr>
              <a:t>：為提升校園認同及肯定同學全力以赴參與體表會，家長會將設計權交給同學進行全校徵稿據以製作英雄徽章致贈同學作為紀念。</a:t>
            </a:r>
            <a:endParaRPr lang="en-US" altLang="zh-TW" sz="4800" dirty="0">
              <a:solidFill>
                <a:srgbClr val="FFFF00"/>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a16="http://schemas.microsoft.com/office/drawing/2014/main" id="{FF3A4112-4E7A-43F4-B4FC-4E33A664DF9E}"/>
              </a:ext>
            </a:extLst>
          </p:cNvPr>
          <p:cNvPicPr>
            <a:picLocks noChangeAspect="1"/>
          </p:cNvPicPr>
          <p:nvPr/>
        </p:nvPicPr>
        <p:blipFill>
          <a:blip r:embed="rId4"/>
          <a:stretch>
            <a:fillRect/>
          </a:stretch>
        </p:blipFill>
        <p:spPr>
          <a:xfrm>
            <a:off x="13766046" y="1585807"/>
            <a:ext cx="3088881" cy="3084895"/>
          </a:xfrm>
          <a:prstGeom prst="rect">
            <a:avLst/>
          </a:prstGeom>
        </p:spPr>
      </p:pic>
    </p:spTree>
    <p:extLst>
      <p:ext uri="{BB962C8B-B14F-4D97-AF65-F5344CB8AC3E}">
        <p14:creationId xmlns:p14="http://schemas.microsoft.com/office/powerpoint/2010/main" val="322454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18062BB-B61C-4485-BAA7-184F2D5A8FE0}"/>
              </a:ext>
            </a:extLst>
          </p:cNvPr>
          <p:cNvSpPr txBox="1"/>
          <p:nvPr/>
        </p:nvSpPr>
        <p:spPr>
          <a:xfrm>
            <a:off x="794" y="407906"/>
            <a:ext cx="17610138" cy="1040734"/>
          </a:xfrm>
          <a:prstGeom prst="rect">
            <a:avLst/>
          </a:prstGeom>
          <a:noFill/>
        </p:spPr>
        <p:txBody>
          <a:bodyPr wrap="square" rtlCol="0">
            <a:spAutoFit/>
          </a:bodyPr>
          <a:lstStyle/>
          <a:p>
            <a:pPr algn="ctr"/>
            <a:r>
              <a:rPr lang="en-US" altLang="zh-TW" sz="6163" b="1" dirty="0">
                <a:latin typeface="微軟正黑體" panose="020B0604030504040204" pitchFamily="34" charset="-120"/>
                <a:ea typeface="微軟正黑體" panose="020B0604030504040204" pitchFamily="34" charset="-120"/>
              </a:rPr>
              <a:t>112</a:t>
            </a:r>
            <a:r>
              <a:rPr lang="zh-TW" altLang="en-US" sz="6163" b="1" dirty="0">
                <a:latin typeface="微軟正黑體" panose="020B0604030504040204" pitchFamily="34" charset="-120"/>
                <a:ea typeface="微軟正黑體" panose="020B0604030504040204" pitchFamily="34" charset="-120"/>
              </a:rPr>
              <a:t>學年度銘傳國小體表會</a:t>
            </a:r>
            <a:r>
              <a:rPr lang="zh-TW" altLang="en-US" sz="6163" b="1" dirty="0">
                <a:solidFill>
                  <a:srgbClr val="FF0000"/>
                </a:solidFill>
                <a:latin typeface="微軟正黑體" panose="020B0604030504040204" pitchFamily="34" charset="-120"/>
                <a:ea typeface="微軟正黑體" panose="020B0604030504040204" pitchFamily="34" charset="-120"/>
              </a:rPr>
              <a:t>英雄徽章徵稿開催</a:t>
            </a:r>
            <a:r>
              <a:rPr lang="zh-TW" altLang="en-US" sz="6163" b="1" dirty="0">
                <a:latin typeface="微軟正黑體" panose="020B0604030504040204" pitchFamily="34" charset="-120"/>
                <a:ea typeface="微軟正黑體" panose="020B0604030504040204" pitchFamily="34" charset="-120"/>
              </a:rPr>
              <a:t>！</a:t>
            </a:r>
          </a:p>
        </p:txBody>
      </p:sp>
      <p:sp>
        <p:nvSpPr>
          <p:cNvPr id="11" name="文字方塊 10">
            <a:extLst>
              <a:ext uri="{FF2B5EF4-FFF2-40B4-BE49-F238E27FC236}">
                <a16:creationId xmlns:a16="http://schemas.microsoft.com/office/drawing/2014/main" id="{06FC4E5C-2BF7-44C4-A2C8-AC3F582C8E3E}"/>
              </a:ext>
            </a:extLst>
          </p:cNvPr>
          <p:cNvSpPr txBox="1"/>
          <p:nvPr/>
        </p:nvSpPr>
        <p:spPr>
          <a:xfrm>
            <a:off x="13534672" y="4822408"/>
            <a:ext cx="3991781"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加入銘傳國小家長會</a:t>
            </a:r>
            <a:r>
              <a:rPr lang="en-US" altLang="zh-TW" sz="2800" dirty="0">
                <a:latin typeface="微軟正黑體" panose="020B0604030504040204" pitchFamily="34" charset="-120"/>
                <a:ea typeface="微軟正黑體" panose="020B0604030504040204" pitchFamily="34" charset="-120"/>
              </a:rPr>
              <a:t>FB</a:t>
            </a:r>
            <a:r>
              <a:rPr lang="zh-TW" altLang="en-US" sz="2800" dirty="0">
                <a:latin typeface="微軟正黑體" panose="020B0604030504040204" pitchFamily="34" charset="-120"/>
                <a:ea typeface="微軟正黑體" panose="020B0604030504040204" pitchFamily="34" charset="-120"/>
              </a:rPr>
              <a:t>一定要回答入群問題喔！</a:t>
            </a:r>
          </a:p>
        </p:txBody>
      </p:sp>
      <p:pic>
        <p:nvPicPr>
          <p:cNvPr id="9" name="圖片 8">
            <a:extLst>
              <a:ext uri="{FF2B5EF4-FFF2-40B4-BE49-F238E27FC236}">
                <a16:creationId xmlns:a16="http://schemas.microsoft.com/office/drawing/2014/main" id="{C4DA6658-42D5-4233-AB99-066CB49F1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4672" y="5776515"/>
            <a:ext cx="3847106" cy="3847106"/>
          </a:xfrm>
          <a:prstGeom prst="rect">
            <a:avLst/>
          </a:prstGeom>
        </p:spPr>
      </p:pic>
      <p:pic>
        <p:nvPicPr>
          <p:cNvPr id="12" name="圖片 11">
            <a:extLst>
              <a:ext uri="{FF2B5EF4-FFF2-40B4-BE49-F238E27FC236}">
                <a16:creationId xmlns:a16="http://schemas.microsoft.com/office/drawing/2014/main" id="{14E53B72-7D21-4B2A-BC31-0CBEBD730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18" y="1708122"/>
            <a:ext cx="11872597" cy="7915064"/>
          </a:xfrm>
          <a:prstGeom prst="rect">
            <a:avLst/>
          </a:prstGeom>
        </p:spPr>
      </p:pic>
      <p:sp>
        <p:nvSpPr>
          <p:cNvPr id="7" name="文字方塊 6">
            <a:extLst>
              <a:ext uri="{FF2B5EF4-FFF2-40B4-BE49-F238E27FC236}">
                <a16:creationId xmlns:a16="http://schemas.microsoft.com/office/drawing/2014/main" id="{559EBBAF-FE40-4DC1-8D58-EADB6E8DC6BC}"/>
              </a:ext>
            </a:extLst>
          </p:cNvPr>
          <p:cNvSpPr txBox="1"/>
          <p:nvPr/>
        </p:nvSpPr>
        <p:spPr>
          <a:xfrm>
            <a:off x="1893449" y="5491511"/>
            <a:ext cx="10024272" cy="3785652"/>
          </a:xfrm>
          <a:prstGeom prst="rect">
            <a:avLst/>
          </a:prstGeom>
          <a:solidFill>
            <a:schemeClr val="tx1">
              <a:alpha val="60000"/>
            </a:schemeClr>
          </a:solidFill>
        </p:spPr>
        <p:txBody>
          <a:bodyPr wrap="square" rtlCol="0">
            <a:spAutoFit/>
          </a:bodyPr>
          <a:lstStyle/>
          <a:p>
            <a:r>
              <a:rPr lang="zh-TW" altLang="en-US" sz="4800" b="1" dirty="0">
                <a:solidFill>
                  <a:srgbClr val="FFFF00"/>
                </a:solidFill>
                <a:latin typeface="微軟正黑體" panose="020B0604030504040204" pitchFamily="34" charset="-120"/>
                <a:ea typeface="微軟正黑體" panose="020B0604030504040204" pitchFamily="34" charset="-120"/>
              </a:rPr>
              <a:t>徵稿說明</a:t>
            </a:r>
            <a:r>
              <a:rPr lang="zh-TW" altLang="en-US" sz="4800" dirty="0">
                <a:solidFill>
                  <a:srgbClr val="FFFF00"/>
                </a:solidFill>
                <a:latin typeface="微軟正黑體" panose="020B0604030504040204" pitchFamily="34" charset="-120"/>
                <a:ea typeface="微軟正黑體" panose="020B0604030504040204" pitchFamily="34" charset="-120"/>
              </a:rPr>
              <a:t>：請在</a:t>
            </a:r>
            <a:r>
              <a:rPr lang="en-US" altLang="zh-TW" sz="4800" dirty="0">
                <a:solidFill>
                  <a:srgbClr val="FFFF00"/>
                </a:solidFill>
                <a:latin typeface="微軟正黑體" panose="020B0604030504040204" pitchFamily="34" charset="-120"/>
                <a:ea typeface="微軟正黑體" panose="020B0604030504040204" pitchFamily="34" charset="-120"/>
              </a:rPr>
              <a:t>A5(A4</a:t>
            </a:r>
            <a:r>
              <a:rPr lang="zh-TW" altLang="en-US" sz="4800" dirty="0">
                <a:solidFill>
                  <a:srgbClr val="FFFF00"/>
                </a:solidFill>
                <a:latin typeface="微軟正黑體" panose="020B0604030504040204" pitchFamily="34" charset="-120"/>
                <a:ea typeface="微軟正黑體" panose="020B0604030504040204" pitchFamily="34" charset="-120"/>
              </a:rPr>
              <a:t>對折一半）白紙上，畫一個圓形英雄徽章設計圖。圖案裡要包含“</a:t>
            </a:r>
            <a:r>
              <a:rPr lang="en-US" altLang="zh-TW" sz="4800" b="1" dirty="0">
                <a:solidFill>
                  <a:srgbClr val="FFFF00"/>
                </a:solidFill>
                <a:latin typeface="微軟正黑體" panose="020B0604030504040204" pitchFamily="34" charset="-120"/>
                <a:ea typeface="微軟正黑體" panose="020B0604030504040204" pitchFamily="34" charset="-120"/>
              </a:rPr>
              <a:t>2023</a:t>
            </a:r>
            <a:r>
              <a:rPr lang="zh-TW" altLang="en-US" sz="4800" b="1" dirty="0">
                <a:solidFill>
                  <a:srgbClr val="FFFF00"/>
                </a:solidFill>
                <a:latin typeface="微軟正黑體" panose="020B0604030504040204" pitchFamily="34" charset="-120"/>
                <a:ea typeface="微軟正黑體" panose="020B0604030504040204" pitchFamily="34" charset="-120"/>
              </a:rPr>
              <a:t>銘傳國小體表會</a:t>
            </a:r>
            <a:r>
              <a:rPr lang="zh-TW" altLang="en-US" sz="4800" dirty="0">
                <a:solidFill>
                  <a:srgbClr val="FFFF00"/>
                </a:solidFill>
                <a:latin typeface="微軟正黑體" panose="020B0604030504040204" pitchFamily="34" charset="-120"/>
                <a:ea typeface="微軟正黑體" panose="020B0604030504040204" pitchFamily="34" charset="-120"/>
              </a:rPr>
              <a:t>”字樣，圖案內容要傳達 “</a:t>
            </a:r>
            <a:r>
              <a:rPr lang="zh-TW" altLang="en-US" sz="4800" b="1" dirty="0">
                <a:solidFill>
                  <a:srgbClr val="FFFF00"/>
                </a:solidFill>
                <a:latin typeface="微軟正黑體" panose="020B0604030504040204" pitchFamily="34" charset="-120"/>
                <a:ea typeface="微軟正黑體" panose="020B0604030504040204" pitchFamily="34" charset="-120"/>
              </a:rPr>
              <a:t>你</a:t>
            </a:r>
            <a:r>
              <a:rPr lang="en-US" altLang="zh-TW" sz="4800" b="1" dirty="0">
                <a:solidFill>
                  <a:srgbClr val="FFFF00"/>
                </a:solidFill>
                <a:latin typeface="微軟正黑體" panose="020B0604030504040204" pitchFamily="34" charset="-120"/>
                <a:ea typeface="微軟正黑體" panose="020B0604030504040204" pitchFamily="34" charset="-120"/>
              </a:rPr>
              <a:t>/</a:t>
            </a:r>
            <a:r>
              <a:rPr lang="zh-TW" altLang="en-US" sz="4800" b="1" dirty="0">
                <a:solidFill>
                  <a:srgbClr val="FFFF00"/>
                </a:solidFill>
                <a:latin typeface="微軟正黑體" panose="020B0604030504040204" pitchFamily="34" charset="-120"/>
                <a:ea typeface="微軟正黑體" panose="020B0604030504040204" pitchFamily="34" charset="-120"/>
              </a:rPr>
              <a:t>妳很棒</a:t>
            </a:r>
            <a:r>
              <a:rPr lang="zh-TW" altLang="en-US" sz="4800" dirty="0">
                <a:solidFill>
                  <a:srgbClr val="FFFF00"/>
                </a:solidFill>
                <a:latin typeface="微軟正黑體" panose="020B0604030504040204" pitchFamily="34" charset="-120"/>
                <a:ea typeface="微軟正黑體" panose="020B0604030504040204" pitchFamily="34" charset="-120"/>
              </a:rPr>
              <a:t>” 的意念。</a:t>
            </a:r>
          </a:p>
        </p:txBody>
      </p:sp>
      <p:pic>
        <p:nvPicPr>
          <p:cNvPr id="10" name="圖片 9">
            <a:extLst>
              <a:ext uri="{FF2B5EF4-FFF2-40B4-BE49-F238E27FC236}">
                <a16:creationId xmlns:a16="http://schemas.microsoft.com/office/drawing/2014/main" id="{6106D1AB-C1D4-4220-845C-D85B589CC045}"/>
              </a:ext>
            </a:extLst>
          </p:cNvPr>
          <p:cNvPicPr>
            <a:picLocks noChangeAspect="1"/>
          </p:cNvPicPr>
          <p:nvPr/>
        </p:nvPicPr>
        <p:blipFill>
          <a:blip r:embed="rId4"/>
          <a:stretch>
            <a:fillRect/>
          </a:stretch>
        </p:blipFill>
        <p:spPr>
          <a:xfrm>
            <a:off x="13766046" y="1585807"/>
            <a:ext cx="3088881" cy="3084895"/>
          </a:xfrm>
          <a:prstGeom prst="rect">
            <a:avLst/>
          </a:prstGeom>
        </p:spPr>
      </p:pic>
    </p:spTree>
    <p:extLst>
      <p:ext uri="{BB962C8B-B14F-4D97-AF65-F5344CB8AC3E}">
        <p14:creationId xmlns:p14="http://schemas.microsoft.com/office/powerpoint/2010/main" val="42561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18062BB-B61C-4485-BAA7-184F2D5A8FE0}"/>
              </a:ext>
            </a:extLst>
          </p:cNvPr>
          <p:cNvSpPr txBox="1"/>
          <p:nvPr/>
        </p:nvSpPr>
        <p:spPr>
          <a:xfrm>
            <a:off x="794" y="407906"/>
            <a:ext cx="17610138" cy="1040734"/>
          </a:xfrm>
          <a:prstGeom prst="rect">
            <a:avLst/>
          </a:prstGeom>
          <a:noFill/>
        </p:spPr>
        <p:txBody>
          <a:bodyPr wrap="square" rtlCol="0">
            <a:spAutoFit/>
          </a:bodyPr>
          <a:lstStyle/>
          <a:p>
            <a:pPr algn="ctr"/>
            <a:r>
              <a:rPr lang="en-US" altLang="zh-TW" sz="6163" b="1" dirty="0">
                <a:latin typeface="微軟正黑體" panose="020B0604030504040204" pitchFamily="34" charset="-120"/>
                <a:ea typeface="微軟正黑體" panose="020B0604030504040204" pitchFamily="34" charset="-120"/>
              </a:rPr>
              <a:t>112</a:t>
            </a:r>
            <a:r>
              <a:rPr lang="zh-TW" altLang="en-US" sz="6163" b="1" dirty="0">
                <a:latin typeface="微軟正黑體" panose="020B0604030504040204" pitchFamily="34" charset="-120"/>
                <a:ea typeface="微軟正黑體" panose="020B0604030504040204" pitchFamily="34" charset="-120"/>
              </a:rPr>
              <a:t>學年度銘傳國小體表會</a:t>
            </a:r>
            <a:r>
              <a:rPr lang="zh-TW" altLang="en-US" sz="6163" b="1" dirty="0">
                <a:solidFill>
                  <a:srgbClr val="FF0000"/>
                </a:solidFill>
                <a:latin typeface="微軟正黑體" panose="020B0604030504040204" pitchFamily="34" charset="-120"/>
                <a:ea typeface="微軟正黑體" panose="020B0604030504040204" pitchFamily="34" charset="-120"/>
              </a:rPr>
              <a:t>英雄徽章徵稿開催</a:t>
            </a:r>
            <a:r>
              <a:rPr lang="zh-TW" altLang="en-US" sz="6163" b="1" dirty="0">
                <a:latin typeface="微軟正黑體" panose="020B0604030504040204" pitchFamily="34" charset="-120"/>
                <a:ea typeface="微軟正黑體" panose="020B0604030504040204" pitchFamily="34" charset="-120"/>
              </a:rPr>
              <a:t>！</a:t>
            </a:r>
          </a:p>
        </p:txBody>
      </p:sp>
      <p:sp>
        <p:nvSpPr>
          <p:cNvPr id="11" name="文字方塊 10">
            <a:extLst>
              <a:ext uri="{FF2B5EF4-FFF2-40B4-BE49-F238E27FC236}">
                <a16:creationId xmlns:a16="http://schemas.microsoft.com/office/drawing/2014/main" id="{06FC4E5C-2BF7-44C4-A2C8-AC3F582C8E3E}"/>
              </a:ext>
            </a:extLst>
          </p:cNvPr>
          <p:cNvSpPr txBox="1"/>
          <p:nvPr/>
        </p:nvSpPr>
        <p:spPr>
          <a:xfrm>
            <a:off x="13534672" y="4822408"/>
            <a:ext cx="3991781"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加入銘傳國小家長會</a:t>
            </a:r>
            <a:r>
              <a:rPr lang="en-US" altLang="zh-TW" sz="2800" dirty="0">
                <a:latin typeface="微軟正黑體" panose="020B0604030504040204" pitchFamily="34" charset="-120"/>
                <a:ea typeface="微軟正黑體" panose="020B0604030504040204" pitchFamily="34" charset="-120"/>
              </a:rPr>
              <a:t>FB</a:t>
            </a:r>
            <a:r>
              <a:rPr lang="zh-TW" altLang="en-US" sz="2800" dirty="0">
                <a:latin typeface="微軟正黑體" panose="020B0604030504040204" pitchFamily="34" charset="-120"/>
                <a:ea typeface="微軟正黑體" panose="020B0604030504040204" pitchFamily="34" charset="-120"/>
              </a:rPr>
              <a:t>一定要回答入群問題喔！</a:t>
            </a:r>
          </a:p>
        </p:txBody>
      </p:sp>
      <p:pic>
        <p:nvPicPr>
          <p:cNvPr id="9" name="圖片 8">
            <a:extLst>
              <a:ext uri="{FF2B5EF4-FFF2-40B4-BE49-F238E27FC236}">
                <a16:creationId xmlns:a16="http://schemas.microsoft.com/office/drawing/2014/main" id="{C4DA6658-42D5-4233-AB99-066CB49F1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4672" y="5776515"/>
            <a:ext cx="3847106" cy="3847106"/>
          </a:xfrm>
          <a:prstGeom prst="rect">
            <a:avLst/>
          </a:prstGeom>
        </p:spPr>
      </p:pic>
      <p:pic>
        <p:nvPicPr>
          <p:cNvPr id="12" name="圖片 11">
            <a:extLst>
              <a:ext uri="{FF2B5EF4-FFF2-40B4-BE49-F238E27FC236}">
                <a16:creationId xmlns:a16="http://schemas.microsoft.com/office/drawing/2014/main" id="{14E53B72-7D21-4B2A-BC31-0CBEBD730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18" y="1708122"/>
            <a:ext cx="11872597" cy="7915065"/>
          </a:xfrm>
          <a:prstGeom prst="rect">
            <a:avLst/>
          </a:prstGeom>
        </p:spPr>
      </p:pic>
      <p:sp>
        <p:nvSpPr>
          <p:cNvPr id="7" name="文字方塊 6">
            <a:extLst>
              <a:ext uri="{FF2B5EF4-FFF2-40B4-BE49-F238E27FC236}">
                <a16:creationId xmlns:a16="http://schemas.microsoft.com/office/drawing/2014/main" id="{559EBBAF-FE40-4DC1-8D58-EADB6E8DC6BC}"/>
              </a:ext>
            </a:extLst>
          </p:cNvPr>
          <p:cNvSpPr txBox="1"/>
          <p:nvPr/>
        </p:nvSpPr>
        <p:spPr>
          <a:xfrm>
            <a:off x="1893449" y="5810485"/>
            <a:ext cx="10024272" cy="2308324"/>
          </a:xfrm>
          <a:prstGeom prst="rect">
            <a:avLst/>
          </a:prstGeom>
          <a:solidFill>
            <a:schemeClr val="tx1">
              <a:alpha val="60000"/>
            </a:schemeClr>
          </a:solidFill>
        </p:spPr>
        <p:txBody>
          <a:bodyPr wrap="square" rtlCol="0">
            <a:spAutoFit/>
          </a:bodyPr>
          <a:lstStyle/>
          <a:p>
            <a:r>
              <a:rPr lang="zh-TW" altLang="en-US" sz="4800" dirty="0">
                <a:solidFill>
                  <a:srgbClr val="FFFF00"/>
                </a:solidFill>
                <a:latin typeface="微軟正黑體" panose="020B0604030504040204" pitchFamily="34" charset="-120"/>
                <a:ea typeface="微軟正黑體" panose="020B0604030504040204" pitchFamily="34" charset="-120"/>
              </a:rPr>
              <a:t>獲選稿件會製作成</a:t>
            </a:r>
            <a:r>
              <a:rPr lang="zh-TW" altLang="en-US" sz="4800" b="1" dirty="0">
                <a:solidFill>
                  <a:srgbClr val="FFFF00"/>
                </a:solidFill>
                <a:latin typeface="微軟正黑體" panose="020B0604030504040204" pitchFamily="34" charset="-120"/>
                <a:ea typeface="微軟正黑體" panose="020B0604030504040204" pitchFamily="34" charset="-120"/>
              </a:rPr>
              <a:t>直徑</a:t>
            </a:r>
            <a:r>
              <a:rPr lang="en-US" altLang="zh-TW" sz="4800" b="1" dirty="0">
                <a:solidFill>
                  <a:srgbClr val="FFFF00"/>
                </a:solidFill>
                <a:latin typeface="微軟正黑體" panose="020B0604030504040204" pitchFamily="34" charset="-120"/>
                <a:ea typeface="微軟正黑體" panose="020B0604030504040204" pitchFamily="34" charset="-120"/>
              </a:rPr>
              <a:t>5.8</a:t>
            </a:r>
            <a:r>
              <a:rPr lang="zh-TW" altLang="en-US" sz="4800" b="1" dirty="0">
                <a:solidFill>
                  <a:srgbClr val="FFFF00"/>
                </a:solidFill>
                <a:latin typeface="微軟正黑體" panose="020B0604030504040204" pitchFamily="34" charset="-120"/>
                <a:ea typeface="微軟正黑體" panose="020B0604030504040204" pitchFamily="34" charset="-120"/>
              </a:rPr>
              <a:t>公分的徽章</a:t>
            </a:r>
            <a:r>
              <a:rPr lang="zh-TW" altLang="en-US" sz="4800" dirty="0">
                <a:solidFill>
                  <a:srgbClr val="FFFF00"/>
                </a:solidFill>
                <a:latin typeface="微軟正黑體" panose="020B0604030504040204" pitchFamily="34" charset="-120"/>
                <a:ea typeface="微軟正黑體" panose="020B0604030504040204" pitchFamily="34" charset="-120"/>
              </a:rPr>
              <a:t>，故請同學設計文字不宜太小構圖不宜太複雜，避免縮小後看不清楚。</a:t>
            </a:r>
          </a:p>
        </p:txBody>
      </p:sp>
      <p:pic>
        <p:nvPicPr>
          <p:cNvPr id="10" name="圖片 9">
            <a:extLst>
              <a:ext uri="{FF2B5EF4-FFF2-40B4-BE49-F238E27FC236}">
                <a16:creationId xmlns:a16="http://schemas.microsoft.com/office/drawing/2014/main" id="{6106D1AB-C1D4-4220-845C-D85B589CC045}"/>
              </a:ext>
            </a:extLst>
          </p:cNvPr>
          <p:cNvPicPr>
            <a:picLocks noChangeAspect="1"/>
          </p:cNvPicPr>
          <p:nvPr/>
        </p:nvPicPr>
        <p:blipFill>
          <a:blip r:embed="rId4"/>
          <a:stretch>
            <a:fillRect/>
          </a:stretch>
        </p:blipFill>
        <p:spPr>
          <a:xfrm>
            <a:off x="13766046" y="1585807"/>
            <a:ext cx="3088881" cy="3084895"/>
          </a:xfrm>
          <a:prstGeom prst="rect">
            <a:avLst/>
          </a:prstGeom>
        </p:spPr>
      </p:pic>
    </p:spTree>
    <p:extLst>
      <p:ext uri="{BB962C8B-B14F-4D97-AF65-F5344CB8AC3E}">
        <p14:creationId xmlns:p14="http://schemas.microsoft.com/office/powerpoint/2010/main" val="4090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18062BB-B61C-4485-BAA7-184F2D5A8FE0}"/>
              </a:ext>
            </a:extLst>
          </p:cNvPr>
          <p:cNvSpPr txBox="1"/>
          <p:nvPr/>
        </p:nvSpPr>
        <p:spPr>
          <a:xfrm>
            <a:off x="794" y="407906"/>
            <a:ext cx="17610138" cy="1040734"/>
          </a:xfrm>
          <a:prstGeom prst="rect">
            <a:avLst/>
          </a:prstGeom>
          <a:noFill/>
        </p:spPr>
        <p:txBody>
          <a:bodyPr wrap="square" rtlCol="0">
            <a:spAutoFit/>
          </a:bodyPr>
          <a:lstStyle/>
          <a:p>
            <a:pPr algn="ctr"/>
            <a:r>
              <a:rPr lang="en-US" altLang="zh-TW" sz="6163" b="1" dirty="0">
                <a:latin typeface="微軟正黑體" panose="020B0604030504040204" pitchFamily="34" charset="-120"/>
                <a:ea typeface="微軟正黑體" panose="020B0604030504040204" pitchFamily="34" charset="-120"/>
              </a:rPr>
              <a:t>112</a:t>
            </a:r>
            <a:r>
              <a:rPr lang="zh-TW" altLang="en-US" sz="6163" b="1" dirty="0">
                <a:latin typeface="微軟正黑體" panose="020B0604030504040204" pitchFamily="34" charset="-120"/>
                <a:ea typeface="微軟正黑體" panose="020B0604030504040204" pitchFamily="34" charset="-120"/>
              </a:rPr>
              <a:t>學年度銘傳國小體表會</a:t>
            </a:r>
            <a:r>
              <a:rPr lang="zh-TW" altLang="en-US" sz="6163" b="1" dirty="0">
                <a:solidFill>
                  <a:srgbClr val="FF0000"/>
                </a:solidFill>
                <a:latin typeface="微軟正黑體" panose="020B0604030504040204" pitchFamily="34" charset="-120"/>
                <a:ea typeface="微軟正黑體" panose="020B0604030504040204" pitchFamily="34" charset="-120"/>
              </a:rPr>
              <a:t>英雄徽章徵稿開催</a:t>
            </a:r>
            <a:r>
              <a:rPr lang="zh-TW" altLang="en-US" sz="6163" b="1" dirty="0">
                <a:latin typeface="微軟正黑體" panose="020B0604030504040204" pitchFamily="34" charset="-120"/>
                <a:ea typeface="微軟正黑體" panose="020B0604030504040204" pitchFamily="34" charset="-120"/>
              </a:rPr>
              <a:t>！</a:t>
            </a:r>
          </a:p>
        </p:txBody>
      </p:sp>
      <p:sp>
        <p:nvSpPr>
          <p:cNvPr id="11" name="文字方塊 10">
            <a:extLst>
              <a:ext uri="{FF2B5EF4-FFF2-40B4-BE49-F238E27FC236}">
                <a16:creationId xmlns:a16="http://schemas.microsoft.com/office/drawing/2014/main" id="{06FC4E5C-2BF7-44C4-A2C8-AC3F582C8E3E}"/>
              </a:ext>
            </a:extLst>
          </p:cNvPr>
          <p:cNvSpPr txBox="1"/>
          <p:nvPr/>
        </p:nvSpPr>
        <p:spPr>
          <a:xfrm>
            <a:off x="13534672" y="4822408"/>
            <a:ext cx="3991781"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加入銘傳國小家長會</a:t>
            </a:r>
            <a:r>
              <a:rPr lang="en-US" altLang="zh-TW" sz="2800" dirty="0">
                <a:latin typeface="微軟正黑體" panose="020B0604030504040204" pitchFamily="34" charset="-120"/>
                <a:ea typeface="微軟正黑體" panose="020B0604030504040204" pitchFamily="34" charset="-120"/>
              </a:rPr>
              <a:t>FB</a:t>
            </a:r>
            <a:r>
              <a:rPr lang="zh-TW" altLang="en-US" sz="2800" dirty="0">
                <a:latin typeface="微軟正黑體" panose="020B0604030504040204" pitchFamily="34" charset="-120"/>
                <a:ea typeface="微軟正黑體" panose="020B0604030504040204" pitchFamily="34" charset="-120"/>
              </a:rPr>
              <a:t>一定要回答入群問題喔！</a:t>
            </a:r>
          </a:p>
        </p:txBody>
      </p:sp>
      <p:pic>
        <p:nvPicPr>
          <p:cNvPr id="9" name="圖片 8">
            <a:extLst>
              <a:ext uri="{FF2B5EF4-FFF2-40B4-BE49-F238E27FC236}">
                <a16:creationId xmlns:a16="http://schemas.microsoft.com/office/drawing/2014/main" id="{C4DA6658-42D5-4233-AB99-066CB49F1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4672" y="5776515"/>
            <a:ext cx="3847106" cy="3847106"/>
          </a:xfrm>
          <a:prstGeom prst="rect">
            <a:avLst/>
          </a:prstGeom>
        </p:spPr>
      </p:pic>
      <p:pic>
        <p:nvPicPr>
          <p:cNvPr id="12" name="圖片 11">
            <a:extLst>
              <a:ext uri="{FF2B5EF4-FFF2-40B4-BE49-F238E27FC236}">
                <a16:creationId xmlns:a16="http://schemas.microsoft.com/office/drawing/2014/main" id="{14E53B72-7D21-4B2A-BC31-0CBEBD730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18" y="1708122"/>
            <a:ext cx="11872596" cy="7915064"/>
          </a:xfrm>
          <a:prstGeom prst="rect">
            <a:avLst/>
          </a:prstGeom>
        </p:spPr>
      </p:pic>
      <p:pic>
        <p:nvPicPr>
          <p:cNvPr id="10" name="圖片 9">
            <a:extLst>
              <a:ext uri="{FF2B5EF4-FFF2-40B4-BE49-F238E27FC236}">
                <a16:creationId xmlns:a16="http://schemas.microsoft.com/office/drawing/2014/main" id="{6106D1AB-C1D4-4220-845C-D85B589CC045}"/>
              </a:ext>
            </a:extLst>
          </p:cNvPr>
          <p:cNvPicPr>
            <a:picLocks noChangeAspect="1"/>
          </p:cNvPicPr>
          <p:nvPr/>
        </p:nvPicPr>
        <p:blipFill>
          <a:blip r:embed="rId4"/>
          <a:stretch>
            <a:fillRect/>
          </a:stretch>
        </p:blipFill>
        <p:spPr>
          <a:xfrm>
            <a:off x="13766046" y="1585807"/>
            <a:ext cx="3088881" cy="3084895"/>
          </a:xfrm>
          <a:prstGeom prst="rect">
            <a:avLst/>
          </a:prstGeom>
        </p:spPr>
      </p:pic>
      <p:sp>
        <p:nvSpPr>
          <p:cNvPr id="13" name="文字方塊 12">
            <a:extLst>
              <a:ext uri="{FF2B5EF4-FFF2-40B4-BE49-F238E27FC236}">
                <a16:creationId xmlns:a16="http://schemas.microsoft.com/office/drawing/2014/main" id="{2BDD4B1E-C649-46C9-AE8F-F844F18998CE}"/>
              </a:ext>
            </a:extLst>
          </p:cNvPr>
          <p:cNvSpPr txBox="1"/>
          <p:nvPr/>
        </p:nvSpPr>
        <p:spPr>
          <a:xfrm>
            <a:off x="1893449" y="6012510"/>
            <a:ext cx="10024272" cy="2308324"/>
          </a:xfrm>
          <a:prstGeom prst="rect">
            <a:avLst/>
          </a:prstGeom>
          <a:solidFill>
            <a:schemeClr val="tx1">
              <a:alpha val="60000"/>
            </a:schemeClr>
          </a:solidFill>
        </p:spPr>
        <p:txBody>
          <a:bodyPr wrap="square" rtlCol="0">
            <a:spAutoFit/>
          </a:bodyPr>
          <a:lstStyle/>
          <a:p>
            <a:r>
              <a:rPr lang="zh-TW" altLang="en-US" sz="4800" dirty="0">
                <a:solidFill>
                  <a:srgbClr val="FFFF00"/>
                </a:solidFill>
                <a:latin typeface="微軟正黑體" panose="020B0604030504040204" pitchFamily="34" charset="-120"/>
                <a:ea typeface="微軟正黑體" panose="020B0604030504040204" pitchFamily="34" charset="-120"/>
              </a:rPr>
              <a:t>稿件請於空白處寫上班級座號姓名，於</a:t>
            </a:r>
            <a:r>
              <a:rPr lang="en-US" altLang="zh-TW" sz="4800" b="1" dirty="0">
                <a:solidFill>
                  <a:srgbClr val="FFFF00"/>
                </a:solidFill>
                <a:latin typeface="微軟正黑體" panose="020B0604030504040204" pitchFamily="34" charset="-120"/>
                <a:ea typeface="微軟正黑體" panose="020B0604030504040204" pitchFamily="34" charset="-120"/>
              </a:rPr>
              <a:t>11/3</a:t>
            </a:r>
            <a:r>
              <a:rPr lang="zh-TW" altLang="en-US" sz="4800" b="1" dirty="0">
                <a:solidFill>
                  <a:srgbClr val="FFFF00"/>
                </a:solidFill>
                <a:latin typeface="微軟正黑體" panose="020B0604030504040204" pitchFamily="34" charset="-120"/>
                <a:ea typeface="微軟正黑體" panose="020B0604030504040204" pitchFamily="34" charset="-120"/>
              </a:rPr>
              <a:t>放學前</a:t>
            </a:r>
            <a:r>
              <a:rPr lang="zh-TW" altLang="en-US" sz="4800" dirty="0">
                <a:solidFill>
                  <a:srgbClr val="FFFF00"/>
                </a:solidFill>
                <a:latin typeface="微軟正黑體" panose="020B0604030504040204" pitchFamily="34" charset="-120"/>
                <a:ea typeface="微軟正黑體" panose="020B0604030504040204" pitchFamily="34" charset="-120"/>
              </a:rPr>
              <a:t>請各班彙整後提交給家長會。</a:t>
            </a:r>
          </a:p>
        </p:txBody>
      </p:sp>
    </p:spTree>
    <p:extLst>
      <p:ext uri="{BB962C8B-B14F-4D97-AF65-F5344CB8AC3E}">
        <p14:creationId xmlns:p14="http://schemas.microsoft.com/office/powerpoint/2010/main" val="11749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18062BB-B61C-4485-BAA7-184F2D5A8FE0}"/>
              </a:ext>
            </a:extLst>
          </p:cNvPr>
          <p:cNvSpPr txBox="1"/>
          <p:nvPr/>
        </p:nvSpPr>
        <p:spPr>
          <a:xfrm>
            <a:off x="794" y="407906"/>
            <a:ext cx="17610138" cy="1040734"/>
          </a:xfrm>
          <a:prstGeom prst="rect">
            <a:avLst/>
          </a:prstGeom>
          <a:noFill/>
        </p:spPr>
        <p:txBody>
          <a:bodyPr wrap="square" rtlCol="0">
            <a:spAutoFit/>
          </a:bodyPr>
          <a:lstStyle/>
          <a:p>
            <a:pPr algn="ctr"/>
            <a:r>
              <a:rPr lang="en-US" altLang="zh-TW" sz="6163" b="1" dirty="0">
                <a:latin typeface="微軟正黑體" panose="020B0604030504040204" pitchFamily="34" charset="-120"/>
                <a:ea typeface="微軟正黑體" panose="020B0604030504040204" pitchFamily="34" charset="-120"/>
              </a:rPr>
              <a:t>112</a:t>
            </a:r>
            <a:r>
              <a:rPr lang="zh-TW" altLang="en-US" sz="6163" b="1" dirty="0">
                <a:latin typeface="微軟正黑體" panose="020B0604030504040204" pitchFamily="34" charset="-120"/>
                <a:ea typeface="微軟正黑體" panose="020B0604030504040204" pitchFamily="34" charset="-120"/>
              </a:rPr>
              <a:t>學年度銘傳國小體表會</a:t>
            </a:r>
            <a:r>
              <a:rPr lang="zh-TW" altLang="en-US" sz="6163" b="1" dirty="0">
                <a:solidFill>
                  <a:srgbClr val="FF0000"/>
                </a:solidFill>
                <a:latin typeface="微軟正黑體" panose="020B0604030504040204" pitchFamily="34" charset="-120"/>
                <a:ea typeface="微軟正黑體" panose="020B0604030504040204" pitchFamily="34" charset="-120"/>
              </a:rPr>
              <a:t>英雄徽章徵稿開催</a:t>
            </a:r>
            <a:r>
              <a:rPr lang="zh-TW" altLang="en-US" sz="6163" b="1" dirty="0">
                <a:latin typeface="微軟正黑體" panose="020B0604030504040204" pitchFamily="34" charset="-120"/>
                <a:ea typeface="微軟正黑體" panose="020B0604030504040204" pitchFamily="34" charset="-120"/>
              </a:rPr>
              <a:t>！</a:t>
            </a:r>
          </a:p>
        </p:txBody>
      </p:sp>
      <p:sp>
        <p:nvSpPr>
          <p:cNvPr id="11" name="文字方塊 10">
            <a:extLst>
              <a:ext uri="{FF2B5EF4-FFF2-40B4-BE49-F238E27FC236}">
                <a16:creationId xmlns:a16="http://schemas.microsoft.com/office/drawing/2014/main" id="{06FC4E5C-2BF7-44C4-A2C8-AC3F582C8E3E}"/>
              </a:ext>
            </a:extLst>
          </p:cNvPr>
          <p:cNvSpPr txBox="1"/>
          <p:nvPr/>
        </p:nvSpPr>
        <p:spPr>
          <a:xfrm>
            <a:off x="13534672" y="4822408"/>
            <a:ext cx="3991781"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加入</a:t>
            </a:r>
            <a:r>
              <a:rPr lang="zh-TW" altLang="en-US" sz="2800" dirty="0">
                <a:solidFill>
                  <a:srgbClr val="FF0000"/>
                </a:solidFill>
                <a:latin typeface="微軟正黑體" panose="020B0604030504040204" pitchFamily="34" charset="-120"/>
                <a:ea typeface="微軟正黑體" panose="020B0604030504040204" pitchFamily="34" charset="-120"/>
              </a:rPr>
              <a:t>銘傳國小家長會</a:t>
            </a:r>
            <a:r>
              <a:rPr lang="en-US" altLang="zh-TW" sz="2800" dirty="0">
                <a:solidFill>
                  <a:srgbClr val="FF0000"/>
                </a:solidFill>
                <a:latin typeface="微軟正黑體" panose="020B0604030504040204" pitchFamily="34" charset="-120"/>
                <a:ea typeface="微軟正黑體" panose="020B0604030504040204" pitchFamily="34" charset="-120"/>
              </a:rPr>
              <a:t>FB</a:t>
            </a:r>
            <a:r>
              <a:rPr lang="zh-TW" altLang="en-US" sz="2800" dirty="0">
                <a:solidFill>
                  <a:srgbClr val="FF0000"/>
                </a:solidFill>
                <a:latin typeface="微軟正黑體" panose="020B0604030504040204" pitchFamily="34" charset="-120"/>
                <a:ea typeface="微軟正黑體" panose="020B0604030504040204" pitchFamily="34" charset="-120"/>
              </a:rPr>
              <a:t>一定要回答入群問題</a:t>
            </a:r>
            <a:r>
              <a:rPr lang="zh-TW" altLang="en-US" sz="2800" dirty="0">
                <a:latin typeface="微軟正黑體" panose="020B0604030504040204" pitchFamily="34" charset="-120"/>
                <a:ea typeface="微軟正黑體" panose="020B0604030504040204" pitchFamily="34" charset="-120"/>
              </a:rPr>
              <a:t>喔！</a:t>
            </a:r>
          </a:p>
        </p:txBody>
      </p:sp>
      <p:pic>
        <p:nvPicPr>
          <p:cNvPr id="9" name="圖片 8">
            <a:extLst>
              <a:ext uri="{FF2B5EF4-FFF2-40B4-BE49-F238E27FC236}">
                <a16:creationId xmlns:a16="http://schemas.microsoft.com/office/drawing/2014/main" id="{C4DA6658-42D5-4233-AB99-066CB49F1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4672" y="5776515"/>
            <a:ext cx="3847106" cy="3847106"/>
          </a:xfrm>
          <a:prstGeom prst="rect">
            <a:avLst/>
          </a:prstGeom>
        </p:spPr>
      </p:pic>
      <p:pic>
        <p:nvPicPr>
          <p:cNvPr id="12" name="圖片 11">
            <a:extLst>
              <a:ext uri="{FF2B5EF4-FFF2-40B4-BE49-F238E27FC236}">
                <a16:creationId xmlns:a16="http://schemas.microsoft.com/office/drawing/2014/main" id="{14E53B72-7D21-4B2A-BC31-0CBEBD730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18" y="1708122"/>
            <a:ext cx="11872597" cy="7915064"/>
          </a:xfrm>
          <a:prstGeom prst="rect">
            <a:avLst/>
          </a:prstGeom>
        </p:spPr>
      </p:pic>
      <p:sp>
        <p:nvSpPr>
          <p:cNvPr id="7" name="文字方塊 6">
            <a:extLst>
              <a:ext uri="{FF2B5EF4-FFF2-40B4-BE49-F238E27FC236}">
                <a16:creationId xmlns:a16="http://schemas.microsoft.com/office/drawing/2014/main" id="{559EBBAF-FE40-4DC1-8D58-EADB6E8DC6BC}"/>
              </a:ext>
            </a:extLst>
          </p:cNvPr>
          <p:cNvSpPr txBox="1"/>
          <p:nvPr/>
        </p:nvSpPr>
        <p:spPr>
          <a:xfrm>
            <a:off x="1893449" y="6086931"/>
            <a:ext cx="10024272" cy="3046988"/>
          </a:xfrm>
          <a:prstGeom prst="rect">
            <a:avLst/>
          </a:prstGeom>
          <a:solidFill>
            <a:schemeClr val="tx1">
              <a:alpha val="60000"/>
            </a:schemeClr>
          </a:solidFill>
        </p:spPr>
        <p:txBody>
          <a:bodyPr wrap="square" rtlCol="0">
            <a:spAutoFit/>
          </a:bodyPr>
          <a:lstStyle/>
          <a:p>
            <a:r>
              <a:rPr lang="zh-TW" altLang="en-US" sz="4800" dirty="0">
                <a:solidFill>
                  <a:srgbClr val="FFFF00"/>
                </a:solidFill>
                <a:latin typeface="微軟正黑體" panose="020B0604030504040204" pitchFamily="34" charset="-120"/>
                <a:ea typeface="微軟正黑體" panose="020B0604030504040204" pitchFamily="34" charset="-120"/>
              </a:rPr>
              <a:t>家長會會掃描同學稿件後，於</a:t>
            </a:r>
            <a:r>
              <a:rPr lang="zh-TW" altLang="en-US" sz="4800" b="1" dirty="0">
                <a:solidFill>
                  <a:srgbClr val="FFFF00"/>
                </a:solidFill>
                <a:latin typeface="微軟正黑體" panose="020B0604030504040204" pitchFamily="34" charset="-120"/>
                <a:ea typeface="微軟正黑體" panose="020B0604030504040204" pitchFamily="34" charset="-120"/>
              </a:rPr>
              <a:t>家長會</a:t>
            </a:r>
            <a:r>
              <a:rPr lang="en-US" altLang="zh-TW" sz="4800" b="1" dirty="0">
                <a:solidFill>
                  <a:srgbClr val="FFFF00"/>
                </a:solidFill>
                <a:latin typeface="微軟正黑體" panose="020B0604030504040204" pitchFamily="34" charset="-120"/>
                <a:ea typeface="微軟正黑體" panose="020B0604030504040204" pitchFamily="34" charset="-120"/>
              </a:rPr>
              <a:t>FB</a:t>
            </a:r>
            <a:r>
              <a:rPr lang="zh-TW" altLang="en-US" sz="4800" b="1" dirty="0">
                <a:solidFill>
                  <a:srgbClr val="FFFF00"/>
                </a:solidFill>
                <a:latin typeface="微軟正黑體" panose="020B0604030504040204" pitchFamily="34" charset="-120"/>
                <a:ea typeface="微軟正黑體" panose="020B0604030504040204" pitchFamily="34" charset="-120"/>
              </a:rPr>
              <a:t>公告進行投票</a:t>
            </a:r>
            <a:r>
              <a:rPr lang="zh-TW" altLang="en-US" sz="4800" dirty="0">
                <a:solidFill>
                  <a:srgbClr val="FFFF00"/>
                </a:solidFill>
                <a:latin typeface="微軟正黑體" panose="020B0604030504040204" pitchFamily="34" charset="-120"/>
                <a:ea typeface="微軟正黑體" panose="020B0604030504040204" pitchFamily="34" charset="-120"/>
              </a:rPr>
              <a:t>。</a:t>
            </a:r>
          </a:p>
          <a:p>
            <a:r>
              <a:rPr lang="zh-TW" altLang="en-US" sz="4800" dirty="0">
                <a:solidFill>
                  <a:srgbClr val="FFFF00"/>
                </a:solidFill>
                <a:latin typeface="微軟正黑體" panose="020B0604030504040204" pitchFamily="34" charset="-120"/>
                <a:ea typeface="微軟正黑體" panose="020B0604030504040204" pitchFamily="34" charset="-120"/>
              </a:rPr>
              <a:t>時程：</a:t>
            </a:r>
            <a:endParaRPr lang="en-US" altLang="zh-TW" sz="4800" dirty="0">
              <a:solidFill>
                <a:srgbClr val="FFFF00"/>
              </a:solidFill>
              <a:latin typeface="微軟正黑體" panose="020B0604030504040204" pitchFamily="34" charset="-120"/>
              <a:ea typeface="微軟正黑體" panose="020B0604030504040204" pitchFamily="34" charset="-120"/>
            </a:endParaRPr>
          </a:p>
          <a:p>
            <a:r>
              <a:rPr lang="zh-TW" altLang="en-US" sz="4800" b="1" dirty="0">
                <a:solidFill>
                  <a:srgbClr val="FFFF00"/>
                </a:solidFill>
                <a:latin typeface="微軟正黑體" panose="020B0604030504040204" pitchFamily="34" charset="-120"/>
                <a:ea typeface="微軟正黑體" panose="020B0604030504040204" pitchFamily="34" charset="-120"/>
              </a:rPr>
              <a:t>即日起</a:t>
            </a:r>
            <a:r>
              <a:rPr lang="en-US" altLang="zh-TW" sz="4800" b="1" dirty="0">
                <a:solidFill>
                  <a:srgbClr val="FFFF00"/>
                </a:solidFill>
                <a:latin typeface="微軟正黑體" panose="020B0604030504040204" pitchFamily="34" charset="-120"/>
                <a:ea typeface="微軟正黑體" panose="020B0604030504040204" pitchFamily="34" charset="-120"/>
              </a:rPr>
              <a:t>-11/3</a:t>
            </a:r>
            <a:r>
              <a:rPr lang="zh-TW" altLang="en-US" sz="4800" b="1" dirty="0">
                <a:solidFill>
                  <a:srgbClr val="FFFF00"/>
                </a:solidFill>
                <a:latin typeface="微軟正黑體" panose="020B0604030504040204" pitchFamily="34" charset="-120"/>
                <a:ea typeface="微軟正黑體" panose="020B0604030504040204" pitchFamily="34" charset="-120"/>
              </a:rPr>
              <a:t>徵稿；</a:t>
            </a:r>
            <a:r>
              <a:rPr lang="en-US" altLang="zh-TW" sz="4800" b="1" dirty="0">
                <a:solidFill>
                  <a:srgbClr val="FFFF00"/>
                </a:solidFill>
                <a:latin typeface="微軟正黑體" panose="020B0604030504040204" pitchFamily="34" charset="-120"/>
                <a:ea typeface="微軟正黑體" panose="020B0604030504040204" pitchFamily="34" charset="-120"/>
              </a:rPr>
              <a:t>11/6-11/8</a:t>
            </a:r>
            <a:r>
              <a:rPr lang="zh-TW" altLang="en-US" sz="4800" b="1" dirty="0">
                <a:solidFill>
                  <a:srgbClr val="FFFF00"/>
                </a:solidFill>
                <a:latin typeface="微軟正黑體" panose="020B0604030504040204" pitchFamily="34" charset="-120"/>
                <a:ea typeface="微軟正黑體" panose="020B0604030504040204" pitchFamily="34" charset="-120"/>
              </a:rPr>
              <a:t>投票</a:t>
            </a:r>
          </a:p>
        </p:txBody>
      </p:sp>
      <p:pic>
        <p:nvPicPr>
          <p:cNvPr id="2" name="圖片 1">
            <a:extLst>
              <a:ext uri="{FF2B5EF4-FFF2-40B4-BE49-F238E27FC236}">
                <a16:creationId xmlns:a16="http://schemas.microsoft.com/office/drawing/2014/main" id="{9E9174E7-012D-47FC-BA39-C442687FC127}"/>
              </a:ext>
            </a:extLst>
          </p:cNvPr>
          <p:cNvPicPr>
            <a:picLocks noChangeAspect="1"/>
          </p:cNvPicPr>
          <p:nvPr/>
        </p:nvPicPr>
        <p:blipFill>
          <a:blip r:embed="rId4"/>
          <a:stretch>
            <a:fillRect/>
          </a:stretch>
        </p:blipFill>
        <p:spPr>
          <a:xfrm>
            <a:off x="13766046" y="1585807"/>
            <a:ext cx="3088881" cy="3084895"/>
          </a:xfrm>
          <a:prstGeom prst="rect">
            <a:avLst/>
          </a:prstGeom>
        </p:spPr>
      </p:pic>
    </p:spTree>
    <p:extLst>
      <p:ext uri="{BB962C8B-B14F-4D97-AF65-F5344CB8AC3E}">
        <p14:creationId xmlns:p14="http://schemas.microsoft.com/office/powerpoint/2010/main" val="185029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TotalTime>
  <Words>303</Words>
  <Application>Microsoft Office PowerPoint</Application>
  <PresentationFormat>自訂</PresentationFormat>
  <Paragraphs>17</Paragraphs>
  <Slides>5</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5</vt:i4>
      </vt:variant>
    </vt:vector>
  </HeadingPairs>
  <TitlesOfParts>
    <vt:vector size="11" baseType="lpstr">
      <vt:lpstr>微軟正黑體</vt:lpstr>
      <vt:lpstr>新細明體</vt:lpstr>
      <vt:lpstr>Arial</vt:lpstr>
      <vt:lpstr>Calibri</vt:lpstr>
      <vt:lpstr>Calibri Light</vt:lpstr>
      <vt:lpstr>Office 佈景主題</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Tsung-Yi Pan</dc:creator>
  <cp:lastModifiedBy>Tsung-Yi Pan</cp:lastModifiedBy>
  <cp:revision>15</cp:revision>
  <cp:lastPrinted>2023-10-23T00:32:31Z</cp:lastPrinted>
  <dcterms:created xsi:type="dcterms:W3CDTF">2023-10-22T23:56:43Z</dcterms:created>
  <dcterms:modified xsi:type="dcterms:W3CDTF">2023-10-25T15:53:55Z</dcterms:modified>
</cp:coreProperties>
</file>